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67" r:id="rId12"/>
    <p:sldId id="268" r:id="rId13"/>
    <p:sldId id="273" r:id="rId14"/>
  </p:sldIdLst>
  <p:sldSz cx="9144000" cy="5143500" type="screen16x9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1" autoAdjust="0"/>
  </p:normalViewPr>
  <p:slideViewPr>
    <p:cSldViewPr snapToGrid="0">
      <p:cViewPr varScale="1">
        <p:scale>
          <a:sx n="95" d="100"/>
          <a:sy n="95" d="100"/>
        </p:scale>
        <p:origin x="10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C3C09-D1D3-4FB3-A819-C82A65E572E4}" type="datetimeFigureOut">
              <a:rPr lang="sk-SK" smtClean="0"/>
              <a:t>20. 8. 2023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11CC-53D7-4CCD-89D2-58CB3FE9A7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71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311CC-53D7-4CCD-89D2-58CB3FE9A74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84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sk-SK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800" b="0" strike="noStrike" spc="-1">
                <a:solidFill>
                  <a:srgbClr val="000000"/>
                </a:solidFill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ok 75"/>
          <p:cNvPicPr/>
          <p:nvPr/>
        </p:nvPicPr>
        <p:blipFill>
          <a:blip r:embed="rId3">
            <a:alphaModFix amt="20000"/>
          </a:blip>
          <a:stretch/>
        </p:blipFill>
        <p:spPr>
          <a:xfrm>
            <a:off x="0" y="2699280"/>
            <a:ext cx="2437920" cy="2437920"/>
          </a:xfrm>
          <a:prstGeom prst="rect">
            <a:avLst/>
          </a:prstGeom>
          <a:ln w="0">
            <a:noFill/>
          </a:ln>
        </p:spPr>
      </p:pic>
      <p:sp>
        <p:nvSpPr>
          <p:cNvPr id="77" name="Voľný tvar 76"/>
          <p:cNvSpPr/>
          <p:nvPr/>
        </p:nvSpPr>
        <p:spPr>
          <a:xfrm rot="10800000">
            <a:off x="2886480" y="4963320"/>
            <a:ext cx="3053520" cy="173520"/>
          </a:xfrm>
          <a:custGeom>
            <a:avLst/>
            <a:gdLst/>
            <a:ahLst/>
            <a:cxnLst/>
            <a:rect l="l" t="t" r="r" b="b"/>
            <a:pathLst>
              <a:path w="13002" h="502">
                <a:moveTo>
                  <a:pt x="83" y="0"/>
                </a:moveTo>
                <a:lnTo>
                  <a:pt x="83" y="0"/>
                </a:lnTo>
                <a:cubicBezTo>
                  <a:pt x="69" y="0"/>
                  <a:pt x="54" y="4"/>
                  <a:pt x="42" y="11"/>
                </a:cubicBezTo>
                <a:cubicBezTo>
                  <a:pt x="29" y="19"/>
                  <a:pt x="19" y="29"/>
                  <a:pt x="11" y="42"/>
                </a:cubicBezTo>
                <a:cubicBezTo>
                  <a:pt x="4" y="54"/>
                  <a:pt x="0" y="69"/>
                  <a:pt x="0" y="84"/>
                </a:cubicBezTo>
                <a:lnTo>
                  <a:pt x="0" y="417"/>
                </a:lnTo>
                <a:lnTo>
                  <a:pt x="0" y="418"/>
                </a:lnTo>
                <a:cubicBezTo>
                  <a:pt x="0" y="432"/>
                  <a:pt x="4" y="447"/>
                  <a:pt x="11" y="459"/>
                </a:cubicBezTo>
                <a:cubicBezTo>
                  <a:pt x="19" y="472"/>
                  <a:pt x="29" y="482"/>
                  <a:pt x="42" y="490"/>
                </a:cubicBezTo>
                <a:cubicBezTo>
                  <a:pt x="54" y="497"/>
                  <a:pt x="69" y="501"/>
                  <a:pt x="83" y="501"/>
                </a:cubicBezTo>
                <a:lnTo>
                  <a:pt x="12917" y="501"/>
                </a:lnTo>
                <a:lnTo>
                  <a:pt x="12917" y="501"/>
                </a:lnTo>
                <a:cubicBezTo>
                  <a:pt x="12932" y="501"/>
                  <a:pt x="12947" y="497"/>
                  <a:pt x="12959" y="490"/>
                </a:cubicBezTo>
                <a:cubicBezTo>
                  <a:pt x="12972" y="482"/>
                  <a:pt x="12982" y="472"/>
                  <a:pt x="12990" y="459"/>
                </a:cubicBezTo>
                <a:cubicBezTo>
                  <a:pt x="12997" y="447"/>
                  <a:pt x="13001" y="432"/>
                  <a:pt x="13001" y="418"/>
                </a:cubicBezTo>
                <a:lnTo>
                  <a:pt x="13001" y="83"/>
                </a:lnTo>
                <a:lnTo>
                  <a:pt x="13001" y="84"/>
                </a:lnTo>
                <a:lnTo>
                  <a:pt x="13001" y="84"/>
                </a:lnTo>
                <a:cubicBezTo>
                  <a:pt x="13001" y="69"/>
                  <a:pt x="12997" y="54"/>
                  <a:pt x="12990" y="42"/>
                </a:cubicBezTo>
                <a:cubicBezTo>
                  <a:pt x="12982" y="29"/>
                  <a:pt x="12972" y="19"/>
                  <a:pt x="12959" y="11"/>
                </a:cubicBezTo>
                <a:cubicBezTo>
                  <a:pt x="12947" y="4"/>
                  <a:pt x="12932" y="0"/>
                  <a:pt x="12917" y="0"/>
                </a:cubicBezTo>
                <a:lnTo>
                  <a:pt x="83" y="0"/>
                </a:lnTo>
              </a:path>
            </a:pathLst>
          </a:custGeom>
          <a:solidFill>
            <a:srgbClr val="E8A202">
              <a:alpha val="30000"/>
            </a:srgbClr>
          </a:solidFill>
          <a:ln w="0">
            <a:solidFill>
              <a:srgbClr val="E8A2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78" name="Voľný tvar 77"/>
          <p:cNvSpPr/>
          <p:nvPr/>
        </p:nvSpPr>
        <p:spPr>
          <a:xfrm>
            <a:off x="180000" y="1620000"/>
            <a:ext cx="8812800" cy="1072800"/>
          </a:xfrm>
          <a:custGeom>
            <a:avLst/>
            <a:gdLst/>
            <a:ahLst/>
            <a:cxnLst/>
            <a:rect l="l" t="t" r="r" b="b"/>
            <a:pathLst>
              <a:path w="24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24000" y="3001"/>
                </a:lnTo>
                <a:lnTo>
                  <a:pt x="24001" y="3001"/>
                </a:lnTo>
                <a:cubicBezTo>
                  <a:pt x="24089" y="3001"/>
                  <a:pt x="24175" y="2978"/>
                  <a:pt x="24251" y="2934"/>
                </a:cubicBezTo>
                <a:cubicBezTo>
                  <a:pt x="24327" y="2890"/>
                  <a:pt x="24390" y="2827"/>
                  <a:pt x="24434" y="2751"/>
                </a:cubicBezTo>
                <a:cubicBezTo>
                  <a:pt x="24478" y="2675"/>
                  <a:pt x="24501" y="2589"/>
                  <a:pt x="24501" y="2501"/>
                </a:cubicBezTo>
                <a:lnTo>
                  <a:pt x="24500" y="500"/>
                </a:lnTo>
                <a:lnTo>
                  <a:pt x="24501" y="500"/>
                </a:lnTo>
                <a:lnTo>
                  <a:pt x="24501" y="500"/>
                </a:lnTo>
                <a:cubicBezTo>
                  <a:pt x="24501" y="412"/>
                  <a:pt x="24478" y="326"/>
                  <a:pt x="24434" y="250"/>
                </a:cubicBezTo>
                <a:cubicBezTo>
                  <a:pt x="24390" y="174"/>
                  <a:pt x="24327" y="111"/>
                  <a:pt x="24251" y="67"/>
                </a:cubicBezTo>
                <a:cubicBezTo>
                  <a:pt x="24175" y="23"/>
                  <a:pt x="24089" y="0"/>
                  <a:pt x="24001" y="0"/>
                </a:cubicBezTo>
                <a:lnTo>
                  <a:pt x="500" y="0"/>
                </a:lnTo>
              </a:path>
            </a:pathLst>
          </a:custGeom>
          <a:solidFill>
            <a:srgbClr val="A5B592">
              <a:alpha val="20000"/>
            </a:srgbClr>
          </a:solidFill>
          <a:ln w="0">
            <a:solidFill>
              <a:srgbClr val="A5B5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79" name="Obdĺžnik 78"/>
          <p:cNvSpPr/>
          <p:nvPr/>
        </p:nvSpPr>
        <p:spPr>
          <a:xfrm>
            <a:off x="920520" y="205560"/>
            <a:ext cx="7372800" cy="59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Základná škola s materskou školou Vlčkovce,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Vlčkovce 1, 919 23</a:t>
            </a:r>
            <a:endParaRPr lang="sk-SK" sz="1800" b="0" strike="noStrike" spc="-1" dirty="0">
              <a:latin typeface="Arial"/>
            </a:endParaRPr>
          </a:p>
        </p:txBody>
      </p:sp>
      <p:sp>
        <p:nvSpPr>
          <p:cNvPr id="80" name="Obdĺžnik 79"/>
          <p:cNvSpPr/>
          <p:nvPr/>
        </p:nvSpPr>
        <p:spPr>
          <a:xfrm>
            <a:off x="2700000" y="4257720"/>
            <a:ext cx="3412800" cy="59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81" name="Obdĺžnik 80"/>
          <p:cNvSpPr/>
          <p:nvPr/>
        </p:nvSpPr>
        <p:spPr>
          <a:xfrm>
            <a:off x="1800000" y="1780560"/>
            <a:ext cx="5572800" cy="12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KONCEPCIA ROZVOJA ŠKOLY</a:t>
            </a:r>
            <a:endParaRPr lang="sk-SK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2023 – 2028</a:t>
            </a:r>
            <a:endParaRPr lang="sk-SK" sz="2800" b="0" strike="noStrike" spc="-1" dirty="0">
              <a:latin typeface="Arial"/>
            </a:endParaRPr>
          </a:p>
        </p:txBody>
      </p:sp>
      <p:pic>
        <p:nvPicPr>
          <p:cNvPr id="82" name="Obrázok 81"/>
          <p:cNvPicPr/>
          <p:nvPr/>
        </p:nvPicPr>
        <p:blipFill>
          <a:blip r:embed="rId3">
            <a:alphaModFix amt="20000"/>
          </a:blip>
          <a:srcRect t="14743"/>
          <a:stretch/>
        </p:blipFill>
        <p:spPr>
          <a:xfrm flipH="1">
            <a:off x="6706080" y="3060000"/>
            <a:ext cx="2437920" cy="207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brázok 179"/>
          <p:cNvPicPr/>
          <p:nvPr/>
        </p:nvPicPr>
        <p:blipFill>
          <a:blip r:embed="rId2"/>
          <a:stretch/>
        </p:blipFill>
        <p:spPr>
          <a:xfrm>
            <a:off x="0" y="720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90" name="Zástupný objekt pre obsah 9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91" name="Zástupný objekt pre obsah 10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92" name="Voľný tvar 182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KROKY SMERUJÚCE K ROZVOJU ŠKOLY pre oblasť:</a:t>
            </a:r>
            <a:endParaRPr lang="sk-SK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0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III. MANAŽMENT ŠKOLY A SPOLUPRÁCA S INÝMI SUBJEKTAMI</a:t>
            </a:r>
            <a:endParaRPr lang="sk-SK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</p:txBody>
      </p:sp>
      <p:sp>
        <p:nvSpPr>
          <p:cNvPr id="193" name="Obdĺžnik 183"/>
          <p:cNvSpPr/>
          <p:nvPr/>
        </p:nvSpPr>
        <p:spPr>
          <a:xfrm>
            <a:off x="251100" y="937320"/>
            <a:ext cx="8634960" cy="3891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Personálne riadenie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Strategické riadenie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Pedagogické riadenie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Marketingové riadenie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Prezentovanie na verejnosti ZŠ + ŠKD + MŠ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Komunikácia s rodičmi a verejnosťou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sk-SK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latin typeface="Arial"/>
              </a:rPr>
              <a:t>Slušné pracovné podmienky pre nepedagogických pracovníkov</a:t>
            </a: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Spolupráca s partnermi školy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194" name="Obrázok 185"/>
          <p:cNvPicPr/>
          <p:nvPr/>
        </p:nvPicPr>
        <p:blipFill>
          <a:blip r:embed="rId3"/>
          <a:stretch/>
        </p:blipFill>
        <p:spPr>
          <a:xfrm>
            <a:off x="6300000" y="1260000"/>
            <a:ext cx="2337120" cy="1332360"/>
          </a:xfrm>
          <a:prstGeom prst="rect">
            <a:avLst/>
          </a:prstGeom>
          <a:ln w="0">
            <a:noFill/>
          </a:ln>
        </p:spPr>
      </p:pic>
      <p:pic>
        <p:nvPicPr>
          <p:cNvPr id="195" name="Obrázok 186"/>
          <p:cNvPicPr/>
          <p:nvPr/>
        </p:nvPicPr>
        <p:blipFill>
          <a:blip r:embed="rId4"/>
          <a:srcRect t="8951" b="10419"/>
          <a:stretch/>
        </p:blipFill>
        <p:spPr>
          <a:xfrm>
            <a:off x="6300000" y="2589420"/>
            <a:ext cx="2675880" cy="1616760"/>
          </a:xfrm>
          <a:prstGeom prst="rect">
            <a:avLst/>
          </a:prstGeom>
          <a:ln w="0">
            <a:noFill/>
          </a:ln>
        </p:spPr>
      </p:pic>
      <p:sp>
        <p:nvSpPr>
          <p:cNvPr id="196" name="Voľný tvar 160"/>
          <p:cNvSpPr/>
          <p:nvPr/>
        </p:nvSpPr>
        <p:spPr>
          <a:xfrm rot="5400000">
            <a:off x="-1703160" y="2821320"/>
            <a:ext cx="3592800" cy="172800"/>
          </a:xfrm>
          <a:custGeom>
            <a:avLst/>
            <a:gdLst/>
            <a:ahLst/>
            <a:cxnLst/>
            <a:rect l="l" t="t" r="r" b="b"/>
            <a:pathLst>
              <a:path w="10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9750" y="1501"/>
                </a:lnTo>
                <a:lnTo>
                  <a:pt x="9751" y="1501"/>
                </a:lnTo>
                <a:cubicBezTo>
                  <a:pt x="9795" y="1501"/>
                  <a:pt x="9838" y="1489"/>
                  <a:pt x="9876" y="1467"/>
                </a:cubicBezTo>
                <a:cubicBezTo>
                  <a:pt x="9914" y="1446"/>
                  <a:pt x="9946" y="1414"/>
                  <a:pt x="9967" y="1376"/>
                </a:cubicBezTo>
                <a:cubicBezTo>
                  <a:pt x="9989" y="1338"/>
                  <a:pt x="10001" y="1295"/>
                  <a:pt x="10001" y="1251"/>
                </a:cubicBezTo>
                <a:lnTo>
                  <a:pt x="10001" y="250"/>
                </a:lnTo>
                <a:lnTo>
                  <a:pt x="10001" y="250"/>
                </a:lnTo>
                <a:lnTo>
                  <a:pt x="10001" y="250"/>
                </a:lnTo>
                <a:cubicBezTo>
                  <a:pt x="10001" y="206"/>
                  <a:pt x="9989" y="163"/>
                  <a:pt x="9967" y="125"/>
                </a:cubicBezTo>
                <a:cubicBezTo>
                  <a:pt x="9946" y="87"/>
                  <a:pt x="9914" y="55"/>
                  <a:pt x="9876" y="34"/>
                </a:cubicBezTo>
                <a:cubicBezTo>
                  <a:pt x="9838" y="12"/>
                  <a:pt x="9795" y="0"/>
                  <a:pt x="9751" y="0"/>
                </a:cubicBezTo>
                <a:lnTo>
                  <a:pt x="250" y="0"/>
                </a:lnTo>
              </a:path>
            </a:pathLst>
          </a:custGeom>
          <a:solidFill>
            <a:srgbClr val="A5B592">
              <a:alpha val="30000"/>
            </a:srgbClr>
          </a:solidFill>
          <a:ln w="0">
            <a:solidFill>
              <a:srgbClr val="A5B5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ázok 205"/>
          <p:cNvPicPr/>
          <p:nvPr/>
        </p:nvPicPr>
        <p:blipFill>
          <a:blip r:embed="rId2"/>
          <a:stretch/>
        </p:blipFill>
        <p:spPr>
          <a:xfrm>
            <a:off x="0" y="720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98" name="Zástupný objekt pre obsah 6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99" name="Zástupný objekt pre obsah 12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200" name="Voľný tvar 208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2A6099"/>
                </a:solidFill>
                <a:latin typeface="Arial"/>
                <a:ea typeface="DejaVu Sans"/>
              </a:rPr>
              <a:t>REALIZÁCIA STANOVENÝCH CIEĽOV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600" b="0" strike="noStrike" spc="-1">
              <a:latin typeface="Arial"/>
            </a:endParaRPr>
          </a:p>
        </p:txBody>
      </p:sp>
      <p:sp>
        <p:nvSpPr>
          <p:cNvPr id="201" name="Freeform 6"/>
          <p:cNvSpPr/>
          <p:nvPr/>
        </p:nvSpPr>
        <p:spPr>
          <a:xfrm rot="5400000">
            <a:off x="2732040" y="930600"/>
            <a:ext cx="3537000" cy="3598560"/>
          </a:xfrm>
          <a:custGeom>
            <a:avLst/>
            <a:gdLst/>
            <a:ahLst/>
            <a:cxnLst/>
            <a:rect l="l" t="t" r="r" b="b"/>
            <a:pathLst>
              <a:path w="3314" h="1110">
                <a:moveTo>
                  <a:pt x="2810" y="1110"/>
                </a:moveTo>
                <a:lnTo>
                  <a:pt x="0" y="1110"/>
                </a:lnTo>
                <a:lnTo>
                  <a:pt x="317" y="548"/>
                </a:lnTo>
                <a:lnTo>
                  <a:pt x="0" y="0"/>
                </a:lnTo>
                <a:lnTo>
                  <a:pt x="2810" y="0"/>
                </a:lnTo>
                <a:lnTo>
                  <a:pt x="3314" y="548"/>
                </a:lnTo>
                <a:lnTo>
                  <a:pt x="2810" y="11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0000"/>
            </a:schemeClr>
          </a:solidFill>
          <a:ln w="0">
            <a:solidFill>
              <a:srgbClr val="8EB4E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grpSp>
        <p:nvGrpSpPr>
          <p:cNvPr id="202" name="กลุ่ม 1"/>
          <p:cNvGrpSpPr/>
          <p:nvPr/>
        </p:nvGrpSpPr>
        <p:grpSpPr>
          <a:xfrm>
            <a:off x="2760673" y="1134578"/>
            <a:ext cx="3230255" cy="3003982"/>
            <a:chOff x="2760673" y="1134578"/>
            <a:chExt cx="3230255" cy="3003982"/>
          </a:xfrm>
        </p:grpSpPr>
        <p:sp>
          <p:nvSpPr>
            <p:cNvPr id="203" name="Freeform 2"/>
            <p:cNvSpPr/>
            <p:nvPr/>
          </p:nvSpPr>
          <p:spPr>
            <a:xfrm>
              <a:off x="3080520" y="1142280"/>
              <a:ext cx="1404360" cy="1466280"/>
            </a:xfrm>
            <a:custGeom>
              <a:avLst/>
              <a:gdLst/>
              <a:ahLst/>
              <a:cxnLst/>
              <a:rect l="l" t="t" r="r" b="b"/>
              <a:pathLst>
                <a:path w="204" h="213">
                  <a:moveTo>
                    <a:pt x="167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92"/>
                    <a:pt x="45" y="213"/>
                    <a:pt x="71" y="213"/>
                  </a:cubicBezTo>
                  <a:cubicBezTo>
                    <a:pt x="204" y="212"/>
                    <a:pt x="204" y="212"/>
                    <a:pt x="204" y="212"/>
                  </a:cubicBezTo>
                  <a:cubicBezTo>
                    <a:pt x="204" y="80"/>
                    <a:pt x="204" y="80"/>
                    <a:pt x="204" y="80"/>
                  </a:cubicBezTo>
                  <a:cubicBezTo>
                    <a:pt x="204" y="57"/>
                    <a:pt x="188" y="38"/>
                    <a:pt x="167" y="34"/>
                  </a:cubicBezTo>
                  <a:close/>
                </a:path>
              </a:pathLst>
            </a:custGeom>
            <a:solidFill>
              <a:srgbClr val="A5B592">
                <a:alpha val="8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204" name="Freeform 4"/>
            <p:cNvSpPr/>
            <p:nvPr/>
          </p:nvSpPr>
          <p:spPr>
            <a:xfrm>
              <a:off x="4548240" y="1134578"/>
              <a:ext cx="1404360" cy="1459440"/>
            </a:xfrm>
            <a:custGeom>
              <a:avLst/>
              <a:gdLst/>
              <a:ahLst/>
              <a:cxnLst/>
              <a:rect l="l" t="t" r="r" b="b"/>
              <a:pathLst>
                <a:path w="204" h="212">
                  <a:moveTo>
                    <a:pt x="37" y="34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180" y="166"/>
                    <a:pt x="180" y="166"/>
                    <a:pt x="180" y="166"/>
                  </a:cubicBezTo>
                  <a:cubicBezTo>
                    <a:pt x="180" y="191"/>
                    <a:pt x="159" y="212"/>
                    <a:pt x="133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57"/>
                    <a:pt x="16" y="38"/>
                    <a:pt x="37" y="34"/>
                  </a:cubicBezTo>
                  <a:close/>
                </a:path>
              </a:pathLst>
            </a:custGeom>
            <a:solidFill>
              <a:srgbClr val="E8A202">
                <a:alpha val="8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205" name="Freeform 5"/>
            <p:cNvSpPr/>
            <p:nvPr/>
          </p:nvSpPr>
          <p:spPr>
            <a:xfrm>
              <a:off x="4548240" y="2665080"/>
              <a:ext cx="1410840" cy="1466640"/>
            </a:xfrm>
            <a:custGeom>
              <a:avLst/>
              <a:gdLst/>
              <a:ahLst/>
              <a:cxnLst/>
              <a:rect l="l" t="t" r="r" b="b"/>
              <a:pathLst>
                <a:path w="205" h="213">
                  <a:moveTo>
                    <a:pt x="38" y="179"/>
                  </a:moveTo>
                  <a:cubicBezTo>
                    <a:pt x="205" y="213"/>
                    <a:pt x="205" y="213"/>
                    <a:pt x="205" y="213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21"/>
                    <a:pt x="159" y="0"/>
                    <a:pt x="13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56"/>
                    <a:pt x="16" y="175"/>
                    <a:pt x="38" y="179"/>
                  </a:cubicBezTo>
                  <a:close/>
                </a:path>
              </a:pathLst>
            </a:custGeom>
            <a:solidFill>
              <a:srgbClr val="9C85C0">
                <a:alpha val="8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206" name="Freeform 10"/>
            <p:cNvSpPr/>
            <p:nvPr/>
          </p:nvSpPr>
          <p:spPr>
            <a:xfrm>
              <a:off x="3080520" y="2679120"/>
              <a:ext cx="1404360" cy="1459440"/>
            </a:xfrm>
            <a:custGeom>
              <a:avLst/>
              <a:gdLst/>
              <a:ahLst/>
              <a:cxnLst/>
              <a:rect l="l" t="t" r="r" b="b"/>
              <a:pathLst>
                <a:path w="204" h="212">
                  <a:moveTo>
                    <a:pt x="167" y="178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21"/>
                    <a:pt x="45" y="0"/>
                    <a:pt x="7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55"/>
                    <a:pt x="188" y="174"/>
                    <a:pt x="167" y="178"/>
                  </a:cubicBezTo>
                  <a:close/>
                </a:path>
              </a:pathLst>
            </a:custGeom>
            <a:solidFill>
              <a:srgbClr val="809EC2">
                <a:alpha val="8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207" name="TextBox 3"/>
            <p:cNvSpPr/>
            <p:nvPr/>
          </p:nvSpPr>
          <p:spPr>
            <a:xfrm>
              <a:off x="4393210" y="2897906"/>
              <a:ext cx="1438560" cy="82190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19240" tIns="109800" rIns="219240" bIns="1098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sk-SK" sz="1300" b="1" strike="noStrike" spc="-1" dirty="0">
                  <a:solidFill>
                    <a:schemeClr val="accent4">
                      <a:lumMod val="75000"/>
                    </a:schemeClr>
                  </a:solidFill>
                  <a:latin typeface="Arial"/>
                  <a:ea typeface="Lato"/>
                </a:rPr>
                <a:t>Školský podporný tím</a:t>
              </a:r>
              <a:endParaRPr lang="sk-SK" sz="1300" b="0" strike="noStrike" spc="-1" dirty="0">
                <a:solidFill>
                  <a:schemeClr val="accent4">
                    <a:lumMod val="75000"/>
                  </a:schemeClr>
                </a:solidFill>
                <a:latin typeface="Arial"/>
              </a:endParaRPr>
            </a:p>
          </p:txBody>
        </p:sp>
        <p:sp>
          <p:nvSpPr>
            <p:cNvPr id="208" name="TextBox 4"/>
            <p:cNvSpPr/>
            <p:nvPr/>
          </p:nvSpPr>
          <p:spPr>
            <a:xfrm>
              <a:off x="4331328" y="1531079"/>
              <a:ext cx="1659600" cy="821909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19240" tIns="109800" rIns="219240" bIns="1098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 err="1">
                  <a:solidFill>
                    <a:schemeClr val="accent6">
                      <a:lumMod val="50000"/>
                    </a:schemeClr>
                  </a:solidFill>
                  <a:latin typeface="Arial"/>
                  <a:ea typeface="Lato"/>
                </a:rPr>
                <a:t>Efektívna</a:t>
              </a:r>
              <a:r>
                <a:rPr lang="en-US" sz="1300" b="1" strike="noStrike" spc="-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Lato"/>
                </a:rPr>
                <a:t> </a:t>
              </a:r>
              <a:r>
                <a:rPr lang="en-US" sz="1300" b="1" strike="noStrike" spc="-1" dirty="0" err="1">
                  <a:solidFill>
                    <a:schemeClr val="accent6">
                      <a:lumMod val="50000"/>
                    </a:schemeClr>
                  </a:solidFill>
                  <a:latin typeface="Arial"/>
                  <a:ea typeface="Lato"/>
                </a:rPr>
                <a:t>komunikačná</a:t>
              </a:r>
              <a:r>
                <a:rPr lang="en-US" sz="1300" b="1" strike="noStrike" spc="-1" dirty="0">
                  <a:solidFill>
                    <a:schemeClr val="accent6">
                      <a:lumMod val="50000"/>
                    </a:schemeClr>
                  </a:solidFill>
                  <a:latin typeface="Arial"/>
                  <a:ea typeface="Lato"/>
                </a:rPr>
                <a:t> </a:t>
              </a:r>
              <a:r>
                <a:rPr lang="en-US" sz="1300" b="1" strike="noStrike" spc="-1" dirty="0" err="1">
                  <a:solidFill>
                    <a:schemeClr val="accent6">
                      <a:lumMod val="50000"/>
                    </a:schemeClr>
                  </a:solidFill>
                  <a:latin typeface="Arial"/>
                  <a:ea typeface="Lato"/>
                </a:rPr>
                <a:t>stratégia</a:t>
              </a:r>
              <a:endParaRPr lang="sk-SK" sz="1300" b="0" strike="noStrike" spc="-1" dirty="0">
                <a:solidFill>
                  <a:schemeClr val="accent6">
                    <a:lumMod val="50000"/>
                  </a:schemeClr>
                </a:solidFill>
                <a:latin typeface="Arial"/>
              </a:endParaRPr>
            </a:p>
          </p:txBody>
        </p:sp>
        <p:sp>
          <p:nvSpPr>
            <p:cNvPr id="209" name="TextBox 5"/>
            <p:cNvSpPr/>
            <p:nvPr/>
          </p:nvSpPr>
          <p:spPr>
            <a:xfrm>
              <a:off x="3240000" y="2880000"/>
              <a:ext cx="114912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19240" tIns="109800" rIns="219240" bIns="1098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300" b="1" strike="noStrike" spc="-1" dirty="0" err="1">
                  <a:solidFill>
                    <a:srgbClr val="355269"/>
                  </a:solidFill>
                  <a:latin typeface="Arial"/>
                  <a:ea typeface="Lato"/>
                </a:rPr>
                <a:t>Tímová</a:t>
              </a:r>
              <a:r>
                <a:rPr lang="en-US" sz="1300" b="1" strike="noStrike" spc="-1" dirty="0">
                  <a:solidFill>
                    <a:srgbClr val="355269"/>
                  </a:solidFill>
                  <a:latin typeface="Arial"/>
                  <a:ea typeface="Lato"/>
                </a:rPr>
                <a:t> </a:t>
              </a:r>
              <a:r>
                <a:rPr lang="en-US" sz="1300" b="1" strike="noStrike" spc="-1" dirty="0" err="1">
                  <a:solidFill>
                    <a:srgbClr val="355269"/>
                  </a:solidFill>
                  <a:latin typeface="Arial"/>
                  <a:ea typeface="Lato"/>
                </a:rPr>
                <a:t>práca</a:t>
              </a:r>
              <a:endParaRPr lang="sk-SK" sz="1300" b="0" strike="noStrike" spc="-1" dirty="0">
                <a:latin typeface="Arial"/>
              </a:endParaRPr>
            </a:p>
          </p:txBody>
        </p:sp>
        <p:sp>
          <p:nvSpPr>
            <p:cNvPr id="210" name="TextBox 6"/>
            <p:cNvSpPr/>
            <p:nvPr/>
          </p:nvSpPr>
          <p:spPr>
            <a:xfrm>
              <a:off x="2760673" y="1510778"/>
              <a:ext cx="2178720" cy="102196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19240" tIns="109800" rIns="219240" bIns="1098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sk-SK" sz="1300" b="1" strike="noStrike" spc="-1" dirty="0">
                  <a:solidFill>
                    <a:schemeClr val="accent3">
                      <a:lumMod val="50000"/>
                    </a:schemeClr>
                  </a:solidFill>
                  <a:latin typeface="Arial"/>
                  <a:ea typeface="Lato"/>
                </a:rPr>
                <a:t>Inovácia </a:t>
              </a:r>
            </a:p>
            <a:p>
              <a:pPr algn="ctr">
                <a:lnSpc>
                  <a:spcPct val="100000"/>
                </a:lnSpc>
              </a:pPr>
              <a:r>
                <a:rPr lang="sk-SK" sz="1300" b="1" strike="noStrike" spc="-1" dirty="0">
                  <a:solidFill>
                    <a:schemeClr val="accent3">
                      <a:lumMod val="50000"/>
                    </a:schemeClr>
                  </a:solidFill>
                  <a:latin typeface="Arial"/>
                  <a:ea typeface="Lato"/>
                </a:rPr>
                <a:t>školského </a:t>
              </a:r>
            </a:p>
            <a:p>
              <a:pPr algn="ctr">
                <a:lnSpc>
                  <a:spcPct val="100000"/>
                </a:lnSpc>
              </a:pPr>
              <a:r>
                <a:rPr lang="sk-SK" sz="1300" b="1" strike="noStrike" spc="-1" dirty="0">
                  <a:solidFill>
                    <a:schemeClr val="accent3">
                      <a:lumMod val="50000"/>
                    </a:schemeClr>
                  </a:solidFill>
                  <a:latin typeface="Arial"/>
                  <a:ea typeface="Lato"/>
                </a:rPr>
                <a:t>kurikula</a:t>
              </a:r>
              <a:br>
                <a:rPr dirty="0"/>
              </a:br>
              <a:endParaRPr lang="sk-SK" sz="1300" b="0" strike="noStrike" spc="-1" dirty="0">
                <a:latin typeface="Arial"/>
              </a:endParaRPr>
            </a:p>
          </p:txBody>
        </p:sp>
      </p:grpSp>
      <p:sp>
        <p:nvSpPr>
          <p:cNvPr id="211" name="BlokTextu 219"/>
          <p:cNvSpPr/>
          <p:nvPr/>
        </p:nvSpPr>
        <p:spPr>
          <a:xfrm>
            <a:off x="498021" y="4500000"/>
            <a:ext cx="8327572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666666"/>
                </a:solidFill>
                <a:latin typeface="Arial"/>
                <a:ea typeface="DejaVu Sans"/>
              </a:rPr>
              <a:t>STABILNÝ SYSTÉM EFEKTÍVNEHO VZDELÁVANIA  +  NOVÝ IMIDŽ ŠKOLY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212" name="Obrázok 220"/>
          <p:cNvPicPr/>
          <p:nvPr/>
        </p:nvPicPr>
        <p:blipFill>
          <a:blip r:embed="rId3">
            <a:alphaModFix amt="12000"/>
          </a:blip>
          <a:srcRect l="6659"/>
          <a:stretch/>
        </p:blipFill>
        <p:spPr>
          <a:xfrm>
            <a:off x="180000" y="1202400"/>
            <a:ext cx="2518560" cy="2698560"/>
          </a:xfrm>
          <a:prstGeom prst="rect">
            <a:avLst/>
          </a:prstGeom>
          <a:ln w="0">
            <a:noFill/>
          </a:ln>
        </p:spPr>
      </p:pic>
      <p:sp>
        <p:nvSpPr>
          <p:cNvPr id="213" name="BlokTextu 221"/>
          <p:cNvSpPr/>
          <p:nvPr/>
        </p:nvSpPr>
        <p:spPr>
          <a:xfrm>
            <a:off x="6299820" y="1183462"/>
            <a:ext cx="2698560" cy="2698560"/>
          </a:xfrm>
          <a:prstGeom prst="rect">
            <a:avLst/>
          </a:prstGeom>
          <a:blipFill rotWithShape="0">
            <a:blip r:embed="rId3">
              <a:alphaModFix amt="12000"/>
            </a:blip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214" name="BlokTextu 222"/>
          <p:cNvSpPr/>
          <p:nvPr/>
        </p:nvSpPr>
        <p:spPr>
          <a:xfrm>
            <a:off x="3979440" y="4074547"/>
            <a:ext cx="1078560" cy="45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600" b="1" strike="noStrike" spc="-1" dirty="0">
                <a:solidFill>
                  <a:srgbClr val="666666"/>
                </a:solidFill>
                <a:latin typeface="Arial"/>
                <a:ea typeface="DejaVu Sans"/>
              </a:rPr>
              <a:t>=</a:t>
            </a: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Voľný tvar 230"/>
          <p:cNvSpPr/>
          <p:nvPr/>
        </p:nvSpPr>
        <p:spPr>
          <a:xfrm>
            <a:off x="180000" y="1620000"/>
            <a:ext cx="8812800" cy="1433520"/>
          </a:xfrm>
          <a:custGeom>
            <a:avLst/>
            <a:gdLst/>
            <a:ahLst/>
            <a:cxnLst/>
            <a:rect l="l" t="t" r="r" b="b"/>
            <a:pathLst>
              <a:path w="24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24000" y="3001"/>
                </a:lnTo>
                <a:lnTo>
                  <a:pt x="24001" y="3001"/>
                </a:lnTo>
                <a:cubicBezTo>
                  <a:pt x="24089" y="3001"/>
                  <a:pt x="24175" y="2978"/>
                  <a:pt x="24251" y="2934"/>
                </a:cubicBezTo>
                <a:cubicBezTo>
                  <a:pt x="24327" y="2890"/>
                  <a:pt x="24390" y="2827"/>
                  <a:pt x="24434" y="2751"/>
                </a:cubicBezTo>
                <a:cubicBezTo>
                  <a:pt x="24478" y="2675"/>
                  <a:pt x="24501" y="2589"/>
                  <a:pt x="24501" y="2501"/>
                </a:cubicBezTo>
                <a:lnTo>
                  <a:pt x="24500" y="500"/>
                </a:lnTo>
                <a:lnTo>
                  <a:pt x="24501" y="500"/>
                </a:lnTo>
                <a:lnTo>
                  <a:pt x="24501" y="500"/>
                </a:lnTo>
                <a:cubicBezTo>
                  <a:pt x="24501" y="412"/>
                  <a:pt x="24478" y="326"/>
                  <a:pt x="24434" y="250"/>
                </a:cubicBezTo>
                <a:cubicBezTo>
                  <a:pt x="24390" y="174"/>
                  <a:pt x="24327" y="111"/>
                  <a:pt x="24251" y="67"/>
                </a:cubicBezTo>
                <a:cubicBezTo>
                  <a:pt x="24175" y="23"/>
                  <a:pt x="24089" y="0"/>
                  <a:pt x="24001" y="0"/>
                </a:cubicBezTo>
                <a:lnTo>
                  <a:pt x="500" y="0"/>
                </a:lnTo>
              </a:path>
            </a:pathLst>
          </a:custGeom>
          <a:solidFill>
            <a:srgbClr val="A5B592">
              <a:alpha val="20000"/>
            </a:srgbClr>
          </a:solidFill>
          <a:ln w="0">
            <a:solidFill>
              <a:srgbClr val="A5B5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239" name="Obdĺžnik 231"/>
          <p:cNvSpPr/>
          <p:nvPr/>
        </p:nvSpPr>
        <p:spPr>
          <a:xfrm>
            <a:off x="1260000" y="2147206"/>
            <a:ext cx="6653520" cy="7882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k-SK" sz="2400" b="1" dirty="0">
                <a:solidFill>
                  <a:schemeClr val="accent3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 malá škola môže vychovať veľkých ľudí.</a:t>
            </a:r>
            <a:endParaRPr lang="sk-SK" sz="2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sk-SK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1200" b="0" i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endParaRPr lang="sk-SK" sz="1200" b="0" strike="noStrike" spc="-1" dirty="0">
              <a:latin typeface="Arial"/>
            </a:endParaRPr>
          </a:p>
        </p:txBody>
      </p:sp>
      <p:sp>
        <p:nvSpPr>
          <p:cNvPr id="240" name="Obdĺžnik 232"/>
          <p:cNvSpPr/>
          <p:nvPr/>
        </p:nvSpPr>
        <p:spPr>
          <a:xfrm>
            <a:off x="3420000" y="4320000"/>
            <a:ext cx="2518560" cy="30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endParaRPr lang="sk-SK" sz="1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ázok 82"/>
          <p:cNvPicPr/>
          <p:nvPr/>
        </p:nvPicPr>
        <p:blipFill>
          <a:blip r:embed="rId2"/>
          <a:stretch/>
        </p:blipFill>
        <p:spPr>
          <a:xfrm>
            <a:off x="0" y="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84" name="Voľný tvar 83"/>
          <p:cNvSpPr/>
          <p:nvPr/>
        </p:nvSpPr>
        <p:spPr>
          <a:xfrm>
            <a:off x="180000" y="147342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Základná škola s materskou školou</a:t>
            </a:r>
            <a:r>
              <a:rPr lang="sk-SK" b="1" spc="-1" dirty="0">
                <a:solidFill>
                  <a:srgbClr val="2A6099"/>
                </a:solidFill>
                <a:latin typeface="Arial"/>
                <a:ea typeface="DejaVu Sans"/>
              </a:rPr>
              <a:t> </a:t>
            </a:r>
            <a:r>
              <a:rPr lang="sk-SK" sz="18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Vlčkovce</a:t>
            </a:r>
          </a:p>
          <a:p>
            <a:pPr algn="ctr">
              <a:lnSpc>
                <a:spcPct val="100000"/>
              </a:lnSpc>
            </a:pPr>
            <a:r>
              <a:rPr lang="sk-SK" b="1" spc="-1" dirty="0">
                <a:solidFill>
                  <a:srgbClr val="2A6099"/>
                </a:solidFill>
                <a:latin typeface="Arial"/>
              </a:rPr>
              <a:t>- škola s právnou subjektivitou od 31. 8. 2004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895CB31-B8EF-C85F-1550-AB5634E1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76" y="1072800"/>
            <a:ext cx="4629808" cy="36371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3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ázok 87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5991041" y="712441"/>
            <a:ext cx="3124378" cy="4427918"/>
          </a:xfrm>
          <a:prstGeom prst="rect">
            <a:avLst/>
          </a:prstGeom>
          <a:ln w="0">
            <a:noFill/>
          </a:ln>
        </p:spPr>
      </p:pic>
      <p:pic>
        <p:nvPicPr>
          <p:cNvPr id="89" name="Obrázok 88"/>
          <p:cNvPicPr/>
          <p:nvPr/>
        </p:nvPicPr>
        <p:blipFill>
          <a:blip r:embed="rId3">
            <a:alphaModFix amt="10000"/>
          </a:blip>
          <a:stretch/>
        </p:blipFill>
        <p:spPr>
          <a:xfrm>
            <a:off x="0" y="688164"/>
            <a:ext cx="2936081" cy="4463534"/>
          </a:xfrm>
          <a:prstGeom prst="rect">
            <a:avLst/>
          </a:prstGeom>
          <a:ln w="0">
            <a:noFill/>
          </a:ln>
        </p:spPr>
      </p:pic>
      <p:sp>
        <p:nvSpPr>
          <p:cNvPr id="90" name="Voľný tvar 90"/>
          <p:cNvSpPr/>
          <p:nvPr/>
        </p:nvSpPr>
        <p:spPr>
          <a:xfrm rot="10800000">
            <a:off x="3054960" y="4966572"/>
            <a:ext cx="2863080" cy="176928"/>
          </a:xfrm>
          <a:custGeom>
            <a:avLst/>
            <a:gdLst/>
            <a:ahLst/>
            <a:cxnLst/>
            <a:rect l="l" t="t" r="r" b="b"/>
            <a:pathLst>
              <a:path w="245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24250" y="1501"/>
                </a:lnTo>
                <a:lnTo>
                  <a:pt x="24251" y="1501"/>
                </a:lnTo>
                <a:cubicBezTo>
                  <a:pt x="24295" y="1501"/>
                  <a:pt x="24338" y="1489"/>
                  <a:pt x="24376" y="1467"/>
                </a:cubicBezTo>
                <a:cubicBezTo>
                  <a:pt x="24414" y="1446"/>
                  <a:pt x="24446" y="1414"/>
                  <a:pt x="24467" y="1376"/>
                </a:cubicBezTo>
                <a:cubicBezTo>
                  <a:pt x="24489" y="1338"/>
                  <a:pt x="24501" y="1295"/>
                  <a:pt x="24501" y="1251"/>
                </a:cubicBezTo>
                <a:lnTo>
                  <a:pt x="24501" y="250"/>
                </a:lnTo>
                <a:lnTo>
                  <a:pt x="24501" y="250"/>
                </a:lnTo>
                <a:lnTo>
                  <a:pt x="24501" y="250"/>
                </a:lnTo>
                <a:cubicBezTo>
                  <a:pt x="24501" y="206"/>
                  <a:pt x="24489" y="163"/>
                  <a:pt x="24467" y="125"/>
                </a:cubicBezTo>
                <a:cubicBezTo>
                  <a:pt x="24446" y="87"/>
                  <a:pt x="24414" y="55"/>
                  <a:pt x="24376" y="34"/>
                </a:cubicBezTo>
                <a:cubicBezTo>
                  <a:pt x="24338" y="12"/>
                  <a:pt x="24295" y="0"/>
                  <a:pt x="24251" y="0"/>
                </a:cubicBezTo>
                <a:lnTo>
                  <a:pt x="250" y="0"/>
                </a:lnTo>
              </a:path>
            </a:pathLst>
          </a:custGeom>
          <a:solidFill>
            <a:srgbClr val="809EC2">
              <a:alpha val="2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94" name="Obrázok 92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3430294" y="3623340"/>
            <a:ext cx="2215643" cy="1054795"/>
          </a:xfrm>
          <a:prstGeom prst="rect">
            <a:avLst/>
          </a:prstGeom>
          <a:ln w="0">
            <a:noFill/>
          </a:ln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7A46D3AF-C533-55F6-F09C-28C33FC01705}"/>
              </a:ext>
            </a:extLst>
          </p:cNvPr>
          <p:cNvSpPr txBox="1"/>
          <p:nvPr/>
        </p:nvSpPr>
        <p:spPr>
          <a:xfrm>
            <a:off x="385763" y="1235433"/>
            <a:ext cx="25503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zamestnanci,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žiaci,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zákonní zástupcovia,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zriaďovateľ,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 školy,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Rady rodičov,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69C1D6C-C929-92CF-35B8-93063A6A5F96}"/>
              </a:ext>
            </a:extLst>
          </p:cNvPr>
          <p:cNvSpPr txBox="1"/>
          <p:nvPr/>
        </p:nvSpPr>
        <p:spPr>
          <a:xfrm>
            <a:off x="3212245" y="625001"/>
            <a:ext cx="2651743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odborová organizácia,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miestna samospráva,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Štátna správa,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ÚPSVAR,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ZŠ Majcichov, Križovany,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BF1E084-8FB8-3E2E-B0D2-6E60869A7D5B}"/>
              </a:ext>
            </a:extLst>
          </p:cNvPr>
          <p:cNvSpPr txBox="1"/>
          <p:nvPr/>
        </p:nvSpPr>
        <p:spPr>
          <a:xfrm>
            <a:off x="5863988" y="687033"/>
            <a:ext cx="3124378" cy="346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sk-SK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NIVAM,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Rímskokatolícka cirkev,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obecné organizácie,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iné školy a školské zariadenia</a:t>
            </a:r>
            <a:r>
              <a:rPr lang="sk-S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k-SK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sk-SK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organizácie tretieho sektoru.</a:t>
            </a:r>
            <a:endParaRPr lang="sk-SK" dirty="0"/>
          </a:p>
        </p:txBody>
      </p:sp>
      <p:sp>
        <p:nvSpPr>
          <p:cNvPr id="9" name="Voľný tvar 83">
            <a:extLst>
              <a:ext uri="{FF2B5EF4-FFF2-40B4-BE49-F238E27FC236}">
                <a16:creationId xmlns:a16="http://schemas.microsoft.com/office/drawing/2014/main" id="{FD7A6AFC-3D9F-77B4-51CC-89715B68E716}"/>
              </a:ext>
            </a:extLst>
          </p:cNvPr>
          <p:cNvSpPr/>
          <p:nvPr/>
        </p:nvSpPr>
        <p:spPr>
          <a:xfrm>
            <a:off x="131716" y="71006"/>
            <a:ext cx="8812800" cy="561802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Partneri školy</a:t>
            </a:r>
            <a:endParaRPr lang="sk-SK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>
            <a:alphaModFix amt="3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oľný tvar 105"/>
          <p:cNvSpPr/>
          <p:nvPr/>
        </p:nvSpPr>
        <p:spPr>
          <a:xfrm>
            <a:off x="173520" y="237240"/>
            <a:ext cx="4132800" cy="2153520"/>
          </a:xfrm>
          <a:custGeom>
            <a:avLst/>
            <a:gdLst/>
            <a:ahLst/>
            <a:cxnLst/>
            <a:rect l="l" t="t" r="r" b="b"/>
            <a:pathLst>
              <a:path w="11502" h="5502">
                <a:moveTo>
                  <a:pt x="916" y="0"/>
                </a:moveTo>
                <a:lnTo>
                  <a:pt x="917" y="0"/>
                </a:lnTo>
                <a:cubicBezTo>
                  <a:pt x="756" y="0"/>
                  <a:pt x="598" y="42"/>
                  <a:pt x="458" y="123"/>
                </a:cubicBezTo>
                <a:cubicBezTo>
                  <a:pt x="319" y="203"/>
                  <a:pt x="203" y="319"/>
                  <a:pt x="123" y="458"/>
                </a:cubicBezTo>
                <a:cubicBezTo>
                  <a:pt x="42" y="598"/>
                  <a:pt x="0" y="756"/>
                  <a:pt x="0" y="917"/>
                </a:cubicBezTo>
                <a:lnTo>
                  <a:pt x="0" y="4584"/>
                </a:lnTo>
                <a:lnTo>
                  <a:pt x="0" y="4584"/>
                </a:lnTo>
                <a:cubicBezTo>
                  <a:pt x="0" y="4745"/>
                  <a:pt x="42" y="4903"/>
                  <a:pt x="123" y="5043"/>
                </a:cubicBezTo>
                <a:cubicBezTo>
                  <a:pt x="203" y="5182"/>
                  <a:pt x="319" y="5298"/>
                  <a:pt x="458" y="5378"/>
                </a:cubicBezTo>
                <a:cubicBezTo>
                  <a:pt x="598" y="5459"/>
                  <a:pt x="756" y="5501"/>
                  <a:pt x="917" y="5501"/>
                </a:cubicBezTo>
                <a:lnTo>
                  <a:pt x="10584" y="5501"/>
                </a:lnTo>
                <a:lnTo>
                  <a:pt x="10584" y="5501"/>
                </a:lnTo>
                <a:cubicBezTo>
                  <a:pt x="10745" y="5501"/>
                  <a:pt x="10903" y="5459"/>
                  <a:pt x="11043" y="5378"/>
                </a:cubicBezTo>
                <a:cubicBezTo>
                  <a:pt x="11182" y="5298"/>
                  <a:pt x="11298" y="5182"/>
                  <a:pt x="11378" y="5043"/>
                </a:cubicBezTo>
                <a:cubicBezTo>
                  <a:pt x="11459" y="4903"/>
                  <a:pt x="11501" y="4745"/>
                  <a:pt x="11501" y="4584"/>
                </a:cubicBezTo>
                <a:lnTo>
                  <a:pt x="11501" y="916"/>
                </a:lnTo>
                <a:lnTo>
                  <a:pt x="11501" y="917"/>
                </a:lnTo>
                <a:lnTo>
                  <a:pt x="11501" y="917"/>
                </a:lnTo>
                <a:cubicBezTo>
                  <a:pt x="11501" y="756"/>
                  <a:pt x="11459" y="598"/>
                  <a:pt x="11378" y="458"/>
                </a:cubicBezTo>
                <a:cubicBezTo>
                  <a:pt x="11298" y="319"/>
                  <a:pt x="11182" y="203"/>
                  <a:pt x="11043" y="123"/>
                </a:cubicBezTo>
                <a:cubicBezTo>
                  <a:pt x="10903" y="42"/>
                  <a:pt x="10745" y="0"/>
                  <a:pt x="10584" y="0"/>
                </a:cubicBezTo>
                <a:lnTo>
                  <a:pt x="916" y="0"/>
                </a:lnTo>
              </a:path>
            </a:pathLst>
          </a:custGeom>
          <a:solidFill>
            <a:srgbClr val="A5B592">
              <a:alpha val="20000"/>
            </a:srgbClr>
          </a:solidFill>
          <a:ln w="0">
            <a:solidFill>
              <a:srgbClr val="A5B5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08" name="Voľný tvar 106"/>
          <p:cNvSpPr/>
          <p:nvPr/>
        </p:nvSpPr>
        <p:spPr>
          <a:xfrm>
            <a:off x="4943160" y="236764"/>
            <a:ext cx="4132800" cy="2205476"/>
          </a:xfrm>
          <a:custGeom>
            <a:avLst/>
            <a:gdLst/>
            <a:ahLst/>
            <a:cxnLst/>
            <a:rect l="l" t="t" r="r" b="b"/>
            <a:pathLst>
              <a:path w="11502" h="5502">
                <a:moveTo>
                  <a:pt x="916" y="0"/>
                </a:moveTo>
                <a:lnTo>
                  <a:pt x="917" y="0"/>
                </a:lnTo>
                <a:cubicBezTo>
                  <a:pt x="756" y="0"/>
                  <a:pt x="598" y="42"/>
                  <a:pt x="458" y="123"/>
                </a:cubicBezTo>
                <a:cubicBezTo>
                  <a:pt x="319" y="203"/>
                  <a:pt x="203" y="319"/>
                  <a:pt x="123" y="458"/>
                </a:cubicBezTo>
                <a:cubicBezTo>
                  <a:pt x="42" y="598"/>
                  <a:pt x="0" y="756"/>
                  <a:pt x="0" y="917"/>
                </a:cubicBezTo>
                <a:lnTo>
                  <a:pt x="0" y="4584"/>
                </a:lnTo>
                <a:lnTo>
                  <a:pt x="0" y="4584"/>
                </a:lnTo>
                <a:cubicBezTo>
                  <a:pt x="0" y="4745"/>
                  <a:pt x="42" y="4903"/>
                  <a:pt x="123" y="5043"/>
                </a:cubicBezTo>
                <a:cubicBezTo>
                  <a:pt x="203" y="5182"/>
                  <a:pt x="319" y="5298"/>
                  <a:pt x="458" y="5378"/>
                </a:cubicBezTo>
                <a:cubicBezTo>
                  <a:pt x="598" y="5459"/>
                  <a:pt x="756" y="5501"/>
                  <a:pt x="917" y="5501"/>
                </a:cubicBezTo>
                <a:lnTo>
                  <a:pt x="10584" y="5501"/>
                </a:lnTo>
                <a:lnTo>
                  <a:pt x="10584" y="5501"/>
                </a:lnTo>
                <a:cubicBezTo>
                  <a:pt x="10745" y="5501"/>
                  <a:pt x="10903" y="5459"/>
                  <a:pt x="11043" y="5378"/>
                </a:cubicBezTo>
                <a:cubicBezTo>
                  <a:pt x="11182" y="5298"/>
                  <a:pt x="11298" y="5182"/>
                  <a:pt x="11378" y="5043"/>
                </a:cubicBezTo>
                <a:cubicBezTo>
                  <a:pt x="11459" y="4903"/>
                  <a:pt x="11501" y="4745"/>
                  <a:pt x="11501" y="4584"/>
                </a:cubicBezTo>
                <a:lnTo>
                  <a:pt x="11501" y="916"/>
                </a:lnTo>
                <a:lnTo>
                  <a:pt x="11501" y="917"/>
                </a:lnTo>
                <a:lnTo>
                  <a:pt x="11501" y="917"/>
                </a:lnTo>
                <a:cubicBezTo>
                  <a:pt x="11501" y="756"/>
                  <a:pt x="11459" y="598"/>
                  <a:pt x="11378" y="458"/>
                </a:cubicBezTo>
                <a:cubicBezTo>
                  <a:pt x="11298" y="319"/>
                  <a:pt x="11182" y="203"/>
                  <a:pt x="11043" y="123"/>
                </a:cubicBezTo>
                <a:cubicBezTo>
                  <a:pt x="10903" y="42"/>
                  <a:pt x="10745" y="0"/>
                  <a:pt x="10584" y="0"/>
                </a:cubicBezTo>
                <a:lnTo>
                  <a:pt x="916" y="0"/>
                </a:lnTo>
              </a:path>
            </a:pathLst>
          </a:custGeom>
          <a:solidFill>
            <a:srgbClr val="E8A202">
              <a:alpha val="20000"/>
            </a:srgbClr>
          </a:solidFill>
          <a:ln w="0">
            <a:solidFill>
              <a:srgbClr val="E8A2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09" name="Voľný tvar 107"/>
          <p:cNvSpPr/>
          <p:nvPr/>
        </p:nvSpPr>
        <p:spPr>
          <a:xfrm>
            <a:off x="166320" y="2873880"/>
            <a:ext cx="4132800" cy="2152800"/>
          </a:xfrm>
          <a:custGeom>
            <a:avLst/>
            <a:gdLst/>
            <a:ahLst/>
            <a:cxnLst/>
            <a:rect l="l" t="t" r="r" b="b"/>
            <a:pathLst>
              <a:path w="11502" h="5502">
                <a:moveTo>
                  <a:pt x="916" y="0"/>
                </a:moveTo>
                <a:lnTo>
                  <a:pt x="917" y="0"/>
                </a:lnTo>
                <a:cubicBezTo>
                  <a:pt x="756" y="0"/>
                  <a:pt x="598" y="42"/>
                  <a:pt x="458" y="123"/>
                </a:cubicBezTo>
                <a:cubicBezTo>
                  <a:pt x="319" y="203"/>
                  <a:pt x="203" y="319"/>
                  <a:pt x="123" y="458"/>
                </a:cubicBezTo>
                <a:cubicBezTo>
                  <a:pt x="42" y="598"/>
                  <a:pt x="0" y="756"/>
                  <a:pt x="0" y="917"/>
                </a:cubicBezTo>
                <a:lnTo>
                  <a:pt x="0" y="4584"/>
                </a:lnTo>
                <a:lnTo>
                  <a:pt x="0" y="4584"/>
                </a:lnTo>
                <a:cubicBezTo>
                  <a:pt x="0" y="4745"/>
                  <a:pt x="42" y="4903"/>
                  <a:pt x="123" y="5043"/>
                </a:cubicBezTo>
                <a:cubicBezTo>
                  <a:pt x="203" y="5182"/>
                  <a:pt x="319" y="5298"/>
                  <a:pt x="458" y="5378"/>
                </a:cubicBezTo>
                <a:cubicBezTo>
                  <a:pt x="598" y="5459"/>
                  <a:pt x="756" y="5501"/>
                  <a:pt x="917" y="5501"/>
                </a:cubicBezTo>
                <a:lnTo>
                  <a:pt x="10584" y="5501"/>
                </a:lnTo>
                <a:lnTo>
                  <a:pt x="10584" y="5501"/>
                </a:lnTo>
                <a:cubicBezTo>
                  <a:pt x="10745" y="5501"/>
                  <a:pt x="10903" y="5459"/>
                  <a:pt x="11043" y="5378"/>
                </a:cubicBezTo>
                <a:cubicBezTo>
                  <a:pt x="11182" y="5298"/>
                  <a:pt x="11298" y="5182"/>
                  <a:pt x="11378" y="5043"/>
                </a:cubicBezTo>
                <a:cubicBezTo>
                  <a:pt x="11459" y="4903"/>
                  <a:pt x="11501" y="4745"/>
                  <a:pt x="11501" y="4584"/>
                </a:cubicBezTo>
                <a:lnTo>
                  <a:pt x="11501" y="916"/>
                </a:lnTo>
                <a:lnTo>
                  <a:pt x="11501" y="917"/>
                </a:lnTo>
                <a:lnTo>
                  <a:pt x="11501" y="917"/>
                </a:lnTo>
                <a:cubicBezTo>
                  <a:pt x="11501" y="756"/>
                  <a:pt x="11459" y="598"/>
                  <a:pt x="11378" y="458"/>
                </a:cubicBezTo>
                <a:cubicBezTo>
                  <a:pt x="11298" y="319"/>
                  <a:pt x="11182" y="203"/>
                  <a:pt x="11043" y="123"/>
                </a:cubicBezTo>
                <a:cubicBezTo>
                  <a:pt x="10903" y="42"/>
                  <a:pt x="10745" y="0"/>
                  <a:pt x="10584" y="0"/>
                </a:cubicBezTo>
                <a:lnTo>
                  <a:pt x="916" y="0"/>
                </a:lnTo>
              </a:path>
            </a:pathLst>
          </a:custGeom>
          <a:solidFill>
            <a:srgbClr val="809EC2">
              <a:alpha val="2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sp>
        <p:nvSpPr>
          <p:cNvPr id="110" name="Voľný tvar 108"/>
          <p:cNvSpPr/>
          <p:nvPr/>
        </p:nvSpPr>
        <p:spPr>
          <a:xfrm>
            <a:off x="4860000" y="2880000"/>
            <a:ext cx="4132800" cy="2152800"/>
          </a:xfrm>
          <a:custGeom>
            <a:avLst/>
            <a:gdLst/>
            <a:ahLst/>
            <a:cxnLst/>
            <a:rect l="l" t="t" r="r" b="b"/>
            <a:pathLst>
              <a:path w="11502" h="5502">
                <a:moveTo>
                  <a:pt x="916" y="0"/>
                </a:moveTo>
                <a:lnTo>
                  <a:pt x="917" y="0"/>
                </a:lnTo>
                <a:cubicBezTo>
                  <a:pt x="756" y="0"/>
                  <a:pt x="598" y="42"/>
                  <a:pt x="458" y="123"/>
                </a:cubicBezTo>
                <a:cubicBezTo>
                  <a:pt x="319" y="203"/>
                  <a:pt x="203" y="319"/>
                  <a:pt x="123" y="458"/>
                </a:cubicBezTo>
                <a:cubicBezTo>
                  <a:pt x="42" y="598"/>
                  <a:pt x="0" y="756"/>
                  <a:pt x="0" y="917"/>
                </a:cubicBezTo>
                <a:lnTo>
                  <a:pt x="0" y="4584"/>
                </a:lnTo>
                <a:lnTo>
                  <a:pt x="0" y="4584"/>
                </a:lnTo>
                <a:cubicBezTo>
                  <a:pt x="0" y="4745"/>
                  <a:pt x="42" y="4903"/>
                  <a:pt x="123" y="5043"/>
                </a:cubicBezTo>
                <a:cubicBezTo>
                  <a:pt x="203" y="5182"/>
                  <a:pt x="319" y="5298"/>
                  <a:pt x="458" y="5378"/>
                </a:cubicBezTo>
                <a:cubicBezTo>
                  <a:pt x="598" y="5459"/>
                  <a:pt x="756" y="5501"/>
                  <a:pt x="917" y="5501"/>
                </a:cubicBezTo>
                <a:lnTo>
                  <a:pt x="10584" y="5501"/>
                </a:lnTo>
                <a:lnTo>
                  <a:pt x="10584" y="5501"/>
                </a:lnTo>
                <a:cubicBezTo>
                  <a:pt x="10745" y="5501"/>
                  <a:pt x="10903" y="5459"/>
                  <a:pt x="11043" y="5378"/>
                </a:cubicBezTo>
                <a:cubicBezTo>
                  <a:pt x="11182" y="5298"/>
                  <a:pt x="11298" y="5182"/>
                  <a:pt x="11378" y="5043"/>
                </a:cubicBezTo>
                <a:cubicBezTo>
                  <a:pt x="11459" y="4903"/>
                  <a:pt x="11501" y="4745"/>
                  <a:pt x="11501" y="4584"/>
                </a:cubicBezTo>
                <a:lnTo>
                  <a:pt x="11501" y="916"/>
                </a:lnTo>
                <a:lnTo>
                  <a:pt x="11501" y="917"/>
                </a:lnTo>
                <a:lnTo>
                  <a:pt x="11501" y="917"/>
                </a:lnTo>
                <a:cubicBezTo>
                  <a:pt x="11501" y="756"/>
                  <a:pt x="11459" y="598"/>
                  <a:pt x="11378" y="458"/>
                </a:cubicBezTo>
                <a:cubicBezTo>
                  <a:pt x="11298" y="319"/>
                  <a:pt x="11182" y="203"/>
                  <a:pt x="11043" y="123"/>
                </a:cubicBezTo>
                <a:cubicBezTo>
                  <a:pt x="10903" y="42"/>
                  <a:pt x="10745" y="0"/>
                  <a:pt x="10584" y="0"/>
                </a:cubicBezTo>
                <a:lnTo>
                  <a:pt x="916" y="0"/>
                </a:lnTo>
              </a:path>
            </a:pathLst>
          </a:custGeom>
          <a:solidFill>
            <a:srgbClr val="9C85C0">
              <a:alpha val="20000"/>
            </a:srgbClr>
          </a:solidFill>
          <a:ln w="0">
            <a:solidFill>
              <a:srgbClr val="9C85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grpSp>
        <p:nvGrpSpPr>
          <p:cNvPr id="111" name="Group 77"/>
          <p:cNvGrpSpPr/>
          <p:nvPr/>
        </p:nvGrpSpPr>
        <p:grpSpPr>
          <a:xfrm>
            <a:off x="180720" y="237240"/>
            <a:ext cx="8812080" cy="4414513"/>
            <a:chOff x="180720" y="237240"/>
            <a:chExt cx="8812080" cy="4414513"/>
          </a:xfrm>
        </p:grpSpPr>
        <p:grpSp>
          <p:nvGrpSpPr>
            <p:cNvPr id="112" name="Group 54"/>
            <p:cNvGrpSpPr/>
            <p:nvPr/>
          </p:nvGrpSpPr>
          <p:grpSpPr>
            <a:xfrm>
              <a:off x="3050280" y="1045800"/>
              <a:ext cx="3033360" cy="3066840"/>
              <a:chOff x="3050280" y="1045800"/>
              <a:chExt cx="3033360" cy="3066840"/>
            </a:xfrm>
          </p:grpSpPr>
          <p:sp>
            <p:nvSpPr>
              <p:cNvPr id="113" name="Teardrop 49"/>
              <p:cNvSpPr/>
              <p:nvPr/>
            </p:nvSpPr>
            <p:spPr>
              <a:xfrm>
                <a:off x="4609440" y="1046520"/>
                <a:ext cx="1474200" cy="1474200"/>
              </a:xfrm>
              <a:prstGeom prst="teardrop">
                <a:avLst>
                  <a:gd name="adj" fmla="val 100000"/>
                </a:avLst>
              </a:prstGeom>
              <a:solidFill>
                <a:srgbClr val="E8A202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14" name="Teardrop 50"/>
              <p:cNvSpPr/>
              <p:nvPr/>
            </p:nvSpPr>
            <p:spPr>
              <a:xfrm rot="10800000" flipV="1">
                <a:off x="3050280" y="1045440"/>
                <a:ext cx="1474200" cy="1474200"/>
              </a:xfrm>
              <a:prstGeom prst="teardrop">
                <a:avLst>
                  <a:gd name="adj" fmla="val 100000"/>
                </a:avLst>
              </a:prstGeom>
              <a:solidFill>
                <a:srgbClr val="A5B592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15" name="Teardrop 51"/>
              <p:cNvSpPr/>
              <p:nvPr/>
            </p:nvSpPr>
            <p:spPr>
              <a:xfrm flipV="1">
                <a:off x="4609440" y="2622240"/>
                <a:ext cx="1474200" cy="1474200"/>
              </a:xfrm>
              <a:prstGeom prst="teardrop">
                <a:avLst>
                  <a:gd name="adj" fmla="val 100000"/>
                </a:avLst>
              </a:prstGeom>
              <a:solidFill>
                <a:srgbClr val="9C85C0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sk-SK"/>
              </a:p>
            </p:txBody>
          </p:sp>
          <p:sp>
            <p:nvSpPr>
              <p:cNvPr id="116" name="Teardrop 52"/>
              <p:cNvSpPr/>
              <p:nvPr/>
            </p:nvSpPr>
            <p:spPr>
              <a:xfrm rot="10800000">
                <a:off x="3050280" y="2638080"/>
                <a:ext cx="1474200" cy="1474200"/>
              </a:xfrm>
              <a:prstGeom prst="teardrop">
                <a:avLst>
                  <a:gd name="adj" fmla="val 100000"/>
                </a:avLst>
              </a:prstGeom>
              <a:solidFill>
                <a:srgbClr val="809EC2"/>
              </a:solidFill>
              <a:ln w="255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17" name="TextBox 55"/>
            <p:cNvSpPr/>
            <p:nvPr/>
          </p:nvSpPr>
          <p:spPr>
            <a:xfrm>
              <a:off x="3168360" y="1046520"/>
              <a:ext cx="440280" cy="63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600" b="1" strike="noStrike" spc="-1">
                  <a:solidFill>
                    <a:srgbClr val="FFFFFF"/>
                  </a:solidFill>
                  <a:latin typeface="Franklin Gothic Medium"/>
                  <a:ea typeface="DejaVu Sans"/>
                </a:rPr>
                <a:t>S</a:t>
              </a:r>
              <a:endParaRPr lang="sk-SK" sz="3600" b="0" strike="noStrike" spc="-1">
                <a:latin typeface="Arial"/>
              </a:endParaRPr>
            </a:p>
          </p:txBody>
        </p:sp>
        <p:sp>
          <p:nvSpPr>
            <p:cNvPr id="118" name="TextBox 56"/>
            <p:cNvSpPr/>
            <p:nvPr/>
          </p:nvSpPr>
          <p:spPr>
            <a:xfrm>
              <a:off x="5400360" y="1047240"/>
              <a:ext cx="583560" cy="63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600" b="1" strike="noStrike" spc="-1">
                  <a:solidFill>
                    <a:srgbClr val="FFFFFF"/>
                  </a:solidFill>
                  <a:latin typeface="Franklin Gothic Medium"/>
                  <a:ea typeface="DejaVu Sans"/>
                </a:rPr>
                <a:t>W</a:t>
              </a:r>
              <a:endParaRPr lang="sk-SK" sz="3600" b="0" strike="noStrike" spc="-1">
                <a:latin typeface="Arial"/>
              </a:endParaRPr>
            </a:p>
          </p:txBody>
        </p:sp>
        <p:sp>
          <p:nvSpPr>
            <p:cNvPr id="119" name="TextBox 57"/>
            <p:cNvSpPr/>
            <p:nvPr/>
          </p:nvSpPr>
          <p:spPr>
            <a:xfrm>
              <a:off x="3166560" y="3443760"/>
              <a:ext cx="473760" cy="63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600" b="1" strike="noStrike" spc="-1">
                  <a:solidFill>
                    <a:srgbClr val="FFFFFF"/>
                  </a:solidFill>
                  <a:latin typeface="Franklin Gothic Medium"/>
                  <a:ea typeface="DejaVu Sans"/>
                </a:rPr>
                <a:t>O</a:t>
              </a:r>
              <a:endParaRPr lang="sk-SK" sz="3600" b="0" strike="noStrike" spc="-1">
                <a:latin typeface="Arial"/>
              </a:endParaRPr>
            </a:p>
          </p:txBody>
        </p:sp>
        <p:sp>
          <p:nvSpPr>
            <p:cNvPr id="120" name="TextBox 58"/>
            <p:cNvSpPr/>
            <p:nvPr/>
          </p:nvSpPr>
          <p:spPr>
            <a:xfrm>
              <a:off x="5568120" y="3480120"/>
              <a:ext cx="400680" cy="63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3600" b="1" strike="noStrike" spc="-1">
                  <a:solidFill>
                    <a:srgbClr val="FFFFFF"/>
                  </a:solidFill>
                  <a:latin typeface="Franklin Gothic Medium"/>
                  <a:ea typeface="DejaVu Sans"/>
                </a:rPr>
                <a:t>T</a:t>
              </a:r>
              <a:endParaRPr lang="sk-SK" sz="3600" b="0" strike="noStrike" spc="-1">
                <a:latin typeface="Arial"/>
              </a:endParaRPr>
            </a:p>
          </p:txBody>
        </p:sp>
        <p:sp>
          <p:nvSpPr>
            <p:cNvPr id="121" name="TextBox 60"/>
            <p:cNvSpPr/>
            <p:nvPr/>
          </p:nvSpPr>
          <p:spPr>
            <a:xfrm>
              <a:off x="6048720" y="391729"/>
              <a:ext cx="2626401" cy="110654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 dirty="0">
                  <a:solidFill>
                    <a:srgbClr val="666666"/>
                  </a:solidFill>
                  <a:latin typeface="Franklin Gothic Medium"/>
                  <a:ea typeface="Roboto"/>
                </a:rPr>
                <a:t>SLABÉ STRÁNKY</a:t>
              </a:r>
              <a:endParaRPr lang="sk-SK" b="1" spc="-1" dirty="0">
                <a:solidFill>
                  <a:srgbClr val="666666"/>
                </a:solidFill>
                <a:latin typeface="Franklin Gothic Medium"/>
                <a:ea typeface="Roboto"/>
              </a:endParaRPr>
            </a:p>
            <a:p>
              <a:pPr algn="r">
                <a:lnSpc>
                  <a:spcPct val="100000"/>
                </a:lnSpc>
              </a:pPr>
              <a:endParaRPr lang="sk-SK" sz="1800" b="1" strike="noStrike" spc="-1" dirty="0">
                <a:solidFill>
                  <a:srgbClr val="666666"/>
                </a:solidFill>
                <a:latin typeface="Franklin Gothic Medium"/>
                <a:ea typeface="Roboto"/>
              </a:endParaRP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sk-SK" sz="1200" spc="-1" dirty="0">
                  <a:solidFill>
                    <a:srgbClr val="666666"/>
                  </a:solidFill>
                  <a:latin typeface="Franklin Gothic Book" panose="020B0503020102020204" pitchFamily="34" charset="0"/>
                  <a:ea typeface="Roboto"/>
                </a:rPr>
                <a:t>a</a:t>
              </a:r>
              <a:r>
                <a:rPr lang="sk-SK" sz="1200" spc="-1">
                  <a:solidFill>
                    <a:srgbClr val="666666"/>
                  </a:solidFill>
                  <a:latin typeface="Franklin Gothic Book" panose="020B0503020102020204" pitchFamily="34" charset="0"/>
                  <a:ea typeface="Roboto"/>
                </a:rPr>
                <a:t>bsencia </a:t>
              </a:r>
              <a:r>
                <a:rPr lang="sk-SK" sz="1200" spc="-1" dirty="0">
                  <a:solidFill>
                    <a:srgbClr val="666666"/>
                  </a:solidFill>
                  <a:latin typeface="Franklin Gothic Book" panose="020B0503020102020204" pitchFamily="34" charset="0"/>
                  <a:ea typeface="Roboto"/>
                </a:rPr>
                <a:t>telocvične</a:t>
              </a:r>
            </a:p>
            <a:p>
              <a:pPr>
                <a:lnSpc>
                  <a:spcPct val="100000"/>
                </a:lnSpc>
              </a:pPr>
              <a:endParaRPr lang="sk-SK" b="1" spc="-1" dirty="0">
                <a:solidFill>
                  <a:srgbClr val="666666"/>
                </a:solidFill>
                <a:latin typeface="Franklin Gothic Medium"/>
                <a:ea typeface="Roboto"/>
              </a:endParaRPr>
            </a:p>
          </p:txBody>
        </p:sp>
        <p:sp>
          <p:nvSpPr>
            <p:cNvPr id="122" name="TextBox 61"/>
            <p:cNvSpPr/>
            <p:nvPr/>
          </p:nvSpPr>
          <p:spPr>
            <a:xfrm>
              <a:off x="6048720" y="510480"/>
              <a:ext cx="2893320" cy="36787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spcBef>
                  <a:spcPts val="142"/>
                </a:spcBef>
              </a:pPr>
              <a:endParaRPr lang="sk-SK" sz="1800" b="0" strike="noStrike" spc="-1" dirty="0">
                <a:latin typeface="Arial"/>
              </a:endParaRPr>
            </a:p>
          </p:txBody>
        </p:sp>
        <p:sp>
          <p:nvSpPr>
            <p:cNvPr id="123" name="TextBox 62"/>
            <p:cNvSpPr/>
            <p:nvPr/>
          </p:nvSpPr>
          <p:spPr>
            <a:xfrm>
              <a:off x="6382440" y="2880000"/>
              <a:ext cx="13575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666666"/>
                  </a:solidFill>
                  <a:latin typeface="Franklin Gothic Medium"/>
                  <a:ea typeface="Roboto"/>
                </a:rPr>
                <a:t>OHROZENIA</a:t>
              </a:r>
              <a:endParaRPr lang="sk-SK" sz="1800" b="0" strike="noStrike" spc="-1">
                <a:latin typeface="Arial"/>
              </a:endParaRPr>
            </a:p>
          </p:txBody>
        </p:sp>
        <p:sp>
          <p:nvSpPr>
            <p:cNvPr id="124" name="TextBox 63"/>
            <p:cNvSpPr/>
            <p:nvPr/>
          </p:nvSpPr>
          <p:spPr>
            <a:xfrm>
              <a:off x="6099480" y="3300120"/>
              <a:ext cx="2893320" cy="105268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problémové správanie žiakov, - sociálne siete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nedostatok finančných prostriedkov (oceňovanie, údržba, mat.-technické vybavenie)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zvyšovanie cien energií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zaneprázdnenosť rodičov</a:t>
              </a:r>
              <a:endParaRPr lang="sk-SK" sz="1000" b="0" strike="noStrike" spc="-1" dirty="0">
                <a:latin typeface="Arial"/>
              </a:endParaRPr>
            </a:p>
          </p:txBody>
        </p:sp>
        <p:sp>
          <p:nvSpPr>
            <p:cNvPr id="125" name="TextBox 64"/>
            <p:cNvSpPr/>
            <p:nvPr/>
          </p:nvSpPr>
          <p:spPr>
            <a:xfrm>
              <a:off x="1307520" y="237240"/>
              <a:ext cx="17524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666666"/>
                  </a:solidFill>
                  <a:latin typeface="Franklin Gothic Medium"/>
                  <a:ea typeface="Roboto"/>
                </a:rPr>
                <a:t>SILNÉ STRÁNKY</a:t>
              </a:r>
              <a:endParaRPr lang="sk-SK" sz="1800" b="0" strike="noStrike" spc="-1">
                <a:latin typeface="Arial"/>
              </a:endParaRPr>
            </a:p>
          </p:txBody>
        </p:sp>
        <p:sp>
          <p:nvSpPr>
            <p:cNvPr id="126" name="TextBox 65"/>
            <p:cNvSpPr/>
            <p:nvPr/>
          </p:nvSpPr>
          <p:spPr>
            <a:xfrm>
              <a:off x="180720" y="609840"/>
              <a:ext cx="3052800" cy="188624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dobrá poloha a pokojné prostredie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počet žiakov v triedach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estetický interiér a exteriér ZŠ a MŠ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úspešnosť žiakov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vysoká odbornosť </a:t>
              </a:r>
              <a:r>
                <a:rPr lang="sk-SK" sz="1000" b="0" strike="noStrike" spc="-1" dirty="0" err="1">
                  <a:solidFill>
                    <a:srgbClr val="404040"/>
                  </a:solidFill>
                  <a:latin typeface="Franklin Gothic Book"/>
                  <a:ea typeface="Roboto Light"/>
                </a:rPr>
                <a:t>pedagog</a:t>
              </a: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. pracovníkov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vzťah a prístup učiteľov k žiakom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dobré materiálno-technické vybavenie ZŠ a MŠ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záujem rodičov a žiakov o školu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dobré meno a obraz školy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rozvinutá spolupráca s partnermi školy</a:t>
              </a:r>
              <a:endParaRPr lang="sk-SK" sz="10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sk-SK" sz="1000" b="0" strike="noStrike" spc="-1" dirty="0">
                <a:latin typeface="Arial"/>
              </a:endParaRPr>
            </a:p>
          </p:txBody>
        </p:sp>
        <p:sp>
          <p:nvSpPr>
            <p:cNvPr id="127" name="TextBox 66"/>
            <p:cNvSpPr/>
            <p:nvPr/>
          </p:nvSpPr>
          <p:spPr>
            <a:xfrm>
              <a:off x="1374480" y="2859840"/>
              <a:ext cx="150552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 strike="noStrike" spc="-1">
                  <a:solidFill>
                    <a:srgbClr val="666666"/>
                  </a:solidFill>
                  <a:latin typeface="Franklin Gothic Medium"/>
                  <a:ea typeface="Roboto"/>
                </a:rPr>
                <a:t>PRÍLEŽITOSTI</a:t>
              </a:r>
              <a:endParaRPr lang="sk-SK" sz="1800" b="0" strike="noStrike" spc="-1">
                <a:latin typeface="Arial"/>
              </a:endParaRPr>
            </a:p>
          </p:txBody>
        </p:sp>
        <p:sp>
          <p:nvSpPr>
            <p:cNvPr id="128" name="TextBox 67"/>
            <p:cNvSpPr/>
            <p:nvPr/>
          </p:nvSpPr>
          <p:spPr>
            <a:xfrm>
              <a:off x="197640" y="3240000"/>
              <a:ext cx="3035880" cy="141175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inovácia školského kurikula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inklúzia školy</a:t>
              </a:r>
              <a:endParaRPr lang="sk-SK" sz="1000" b="0" strike="noStrike" spc="-1" dirty="0">
                <a:solidFill>
                  <a:srgbClr val="404040"/>
                </a:solidFill>
                <a:latin typeface="Franklin Gothic Book"/>
                <a:ea typeface="Roboto Light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školská reforma 2026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nové projekty, aktivity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získanie mimorozpočtových financií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tímová práca</a:t>
              </a: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vytvorenie pozitívnej klímy školy</a:t>
              </a:r>
              <a:endParaRPr lang="sk-SK" sz="1000" b="0" strike="noStrike" spc="-1" dirty="0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Bef>
                  <a:spcPts val="142"/>
                </a:spcBef>
                <a:buClr>
                  <a:srgbClr val="404040"/>
                </a:buClr>
                <a:buFont typeface="Symbol"/>
                <a:buChar char=""/>
              </a:pPr>
              <a:r>
                <a:rPr lang="sk-SK" sz="1000" b="0" strike="noStrike" spc="-1" dirty="0">
                  <a:solidFill>
                    <a:srgbClr val="404040"/>
                  </a:solidFill>
                  <a:latin typeface="Franklin Gothic Book"/>
                  <a:ea typeface="Roboto Light"/>
                </a:rPr>
                <a:t>nový imidž školy</a:t>
              </a:r>
              <a:endParaRPr lang="sk-SK" sz="1000" b="0" strike="noStrike" spc="-1" dirty="0">
                <a:latin typeface="Arial"/>
              </a:endParaRPr>
            </a:p>
          </p:txBody>
        </p:sp>
        <p:sp>
          <p:nvSpPr>
            <p:cNvPr id="129" name="Oval 68"/>
            <p:cNvSpPr/>
            <p:nvPr/>
          </p:nvSpPr>
          <p:spPr>
            <a:xfrm>
              <a:off x="3950640" y="1770480"/>
              <a:ext cx="1262520" cy="1262520"/>
            </a:xfrm>
            <a:prstGeom prst="ellipse">
              <a:avLst/>
            </a:prstGeom>
            <a:solidFill>
              <a:srgbClr val="FFFFFF">
                <a:alpha val="53000"/>
              </a:srgbClr>
            </a:solidFill>
            <a:ln w="2556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1" strike="noStrike" spc="-1">
                  <a:solidFill>
                    <a:srgbClr val="666666"/>
                  </a:solidFill>
                  <a:latin typeface="Franklin Gothic Medium"/>
                  <a:ea typeface="DejaVu Sans"/>
                </a:rPr>
                <a:t>SWOT</a:t>
              </a:r>
              <a:endParaRPr lang="sk-SK" sz="2000" b="0" strike="noStrike" spc="-1">
                <a:latin typeface="Arial"/>
              </a:endParaRPr>
            </a:p>
          </p:txBody>
        </p:sp>
        <p:sp>
          <p:nvSpPr>
            <p:cNvPr id="130" name="Straight Connector 1"/>
            <p:cNvSpPr/>
            <p:nvPr/>
          </p:nvSpPr>
          <p:spPr>
            <a:xfrm>
              <a:off x="2255760" y="2519280"/>
              <a:ext cx="1524240" cy="360"/>
            </a:xfrm>
            <a:prstGeom prst="line">
              <a:avLst/>
            </a:prstGeom>
            <a:ln w="12600">
              <a:solidFill>
                <a:srgbClr val="A5B59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31" name="Straight Connector 2"/>
            <p:cNvSpPr/>
            <p:nvPr/>
          </p:nvSpPr>
          <p:spPr>
            <a:xfrm>
              <a:off x="5400000" y="2520000"/>
              <a:ext cx="1523880" cy="360"/>
            </a:xfrm>
            <a:prstGeom prst="line">
              <a:avLst/>
            </a:prstGeom>
            <a:ln w="12600">
              <a:solidFill>
                <a:srgbClr val="E8A20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32" name="Straight Connector 3"/>
            <p:cNvSpPr/>
            <p:nvPr/>
          </p:nvSpPr>
          <p:spPr>
            <a:xfrm>
              <a:off x="5399640" y="2636280"/>
              <a:ext cx="1523880" cy="360"/>
            </a:xfrm>
            <a:prstGeom prst="line">
              <a:avLst/>
            </a:prstGeom>
            <a:ln w="12600">
              <a:solidFill>
                <a:srgbClr val="9C85C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33" name="Straight Connector 4"/>
            <p:cNvSpPr/>
            <p:nvPr/>
          </p:nvSpPr>
          <p:spPr>
            <a:xfrm>
              <a:off x="2255760" y="2638080"/>
              <a:ext cx="1524240" cy="360"/>
            </a:xfrm>
            <a:prstGeom prst="line">
              <a:avLst/>
            </a:prstGeom>
            <a:ln w="12600">
              <a:solidFill>
                <a:srgbClr val="809EC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34" name="Voľný tvar 132"/>
            <p:cNvSpPr/>
            <p:nvPr/>
          </p:nvSpPr>
          <p:spPr>
            <a:xfrm>
              <a:off x="3780000" y="1599840"/>
              <a:ext cx="1613160" cy="1613160"/>
            </a:xfrm>
            <a:custGeom>
              <a:avLst/>
              <a:gdLst/>
              <a:ahLst/>
              <a:cxnLst/>
              <a:rect l="l" t="t" r="r" b="b"/>
              <a:pathLst>
                <a:path w="4502" h="4502">
                  <a:moveTo>
                    <a:pt x="750" y="0"/>
                  </a:moveTo>
                  <a:lnTo>
                    <a:pt x="750" y="0"/>
                  </a:lnTo>
                  <a:cubicBezTo>
                    <a:pt x="618" y="0"/>
                    <a:pt x="489" y="35"/>
                    <a:pt x="375" y="101"/>
                  </a:cubicBezTo>
                  <a:cubicBezTo>
                    <a:pt x="261" y="166"/>
                    <a:pt x="166" y="261"/>
                    <a:pt x="101" y="375"/>
                  </a:cubicBezTo>
                  <a:cubicBezTo>
                    <a:pt x="35" y="489"/>
                    <a:pt x="0" y="618"/>
                    <a:pt x="0" y="750"/>
                  </a:cubicBezTo>
                  <a:lnTo>
                    <a:pt x="0" y="3750"/>
                  </a:lnTo>
                  <a:lnTo>
                    <a:pt x="0" y="3751"/>
                  </a:lnTo>
                  <a:cubicBezTo>
                    <a:pt x="0" y="3883"/>
                    <a:pt x="35" y="4012"/>
                    <a:pt x="101" y="4126"/>
                  </a:cubicBezTo>
                  <a:cubicBezTo>
                    <a:pt x="166" y="4240"/>
                    <a:pt x="261" y="4335"/>
                    <a:pt x="375" y="4400"/>
                  </a:cubicBezTo>
                  <a:cubicBezTo>
                    <a:pt x="489" y="4466"/>
                    <a:pt x="618" y="4501"/>
                    <a:pt x="750" y="4501"/>
                  </a:cubicBezTo>
                  <a:lnTo>
                    <a:pt x="3750" y="4501"/>
                  </a:lnTo>
                  <a:lnTo>
                    <a:pt x="3751" y="4501"/>
                  </a:lnTo>
                  <a:cubicBezTo>
                    <a:pt x="3883" y="4501"/>
                    <a:pt x="4012" y="4466"/>
                    <a:pt x="4126" y="4400"/>
                  </a:cubicBezTo>
                  <a:cubicBezTo>
                    <a:pt x="4240" y="4335"/>
                    <a:pt x="4335" y="4240"/>
                    <a:pt x="4400" y="4126"/>
                  </a:cubicBezTo>
                  <a:cubicBezTo>
                    <a:pt x="4466" y="4012"/>
                    <a:pt x="4501" y="3883"/>
                    <a:pt x="4501" y="3751"/>
                  </a:cubicBezTo>
                  <a:lnTo>
                    <a:pt x="4501" y="750"/>
                  </a:lnTo>
                  <a:lnTo>
                    <a:pt x="4501" y="750"/>
                  </a:lnTo>
                  <a:lnTo>
                    <a:pt x="4501" y="750"/>
                  </a:lnTo>
                  <a:cubicBezTo>
                    <a:pt x="4501" y="618"/>
                    <a:pt x="4466" y="489"/>
                    <a:pt x="4400" y="375"/>
                  </a:cubicBezTo>
                  <a:cubicBezTo>
                    <a:pt x="4335" y="261"/>
                    <a:pt x="4240" y="166"/>
                    <a:pt x="4126" y="101"/>
                  </a:cubicBezTo>
                  <a:cubicBezTo>
                    <a:pt x="4012" y="35"/>
                    <a:pt x="3883" y="0"/>
                    <a:pt x="3751" y="0"/>
                  </a:cubicBezTo>
                  <a:lnTo>
                    <a:pt x="750" y="0"/>
                  </a:lnTo>
                </a:path>
              </a:pathLst>
            </a:custGeom>
            <a:solidFill>
              <a:srgbClr val="FFFFFF">
                <a:alpha val="20000"/>
              </a:srgbClr>
            </a:solidFill>
            <a:ln w="0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Obdĺžnik 133"/>
          <p:cNvSpPr/>
          <p:nvPr/>
        </p:nvSpPr>
        <p:spPr>
          <a:xfrm>
            <a:off x="0" y="0"/>
            <a:ext cx="9137160" cy="51364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  <p:sp>
        <p:nvSpPr>
          <p:cNvPr id="136" name="Zástupný objekt pre obsah 3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37" name="Zástupný objekt pre obsah 1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38" name="Voľný tvar 136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0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VÍZIA, POSLANIE A HODNOTY</a:t>
            </a:r>
            <a:endParaRPr lang="sk-SK" sz="2000" b="0" strike="noStrike" spc="-1" dirty="0">
              <a:latin typeface="Arial"/>
            </a:endParaRPr>
          </a:p>
        </p:txBody>
      </p:sp>
      <p:sp>
        <p:nvSpPr>
          <p:cNvPr id="140" name="BlokTextu 139"/>
          <p:cNvSpPr txBox="1"/>
          <p:nvPr/>
        </p:nvSpPr>
        <p:spPr>
          <a:xfrm>
            <a:off x="1260000" y="1080000"/>
            <a:ext cx="6997680" cy="65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sk-SK" sz="2000" b="1" strike="noStrike" spc="-1">
                <a:solidFill>
                  <a:srgbClr val="127622"/>
                </a:solidFill>
                <a:latin typeface="Arial"/>
                <a:ea typeface="DejaVu Sans"/>
              </a:rPr>
              <a:t>„Buďme školou priateľskou deťom, učiteľom a rodičom!</a:t>
            </a:r>
            <a:endParaRPr lang="sk-SK" sz="2000" b="0" strike="noStrike" spc="-1">
              <a:latin typeface="Arial"/>
            </a:endParaRPr>
          </a:p>
          <a:p>
            <a:pPr algn="ctr"/>
            <a:r>
              <a:rPr lang="sk-SK" sz="2000" b="1" strike="noStrike" spc="-1">
                <a:solidFill>
                  <a:srgbClr val="127622"/>
                </a:solidFill>
                <a:latin typeface="Arial"/>
                <a:ea typeface="DejaVu Sans"/>
              </a:rPr>
              <a:t>Záleží nám na spokojnosti všetkých.“</a:t>
            </a:r>
            <a:endParaRPr lang="sk-SK" sz="2000" b="0" strike="noStrike" spc="-1">
              <a:latin typeface="Arial"/>
            </a:endParaRPr>
          </a:p>
        </p:txBody>
      </p:sp>
      <p:grpSp>
        <p:nvGrpSpPr>
          <p:cNvPr id="141" name="Group 1"/>
          <p:cNvGrpSpPr/>
          <p:nvPr/>
        </p:nvGrpSpPr>
        <p:grpSpPr>
          <a:xfrm>
            <a:off x="3192480" y="1980360"/>
            <a:ext cx="2746800" cy="2626200"/>
            <a:chOff x="3192480" y="1980360"/>
            <a:chExt cx="2746800" cy="2626200"/>
          </a:xfrm>
        </p:grpSpPr>
        <p:sp>
          <p:nvSpPr>
            <p:cNvPr id="142" name="Freeform 7"/>
            <p:cNvSpPr/>
            <p:nvPr/>
          </p:nvSpPr>
          <p:spPr>
            <a:xfrm>
              <a:off x="4308840" y="1980360"/>
              <a:ext cx="1630440" cy="1880640"/>
            </a:xfrm>
            <a:custGeom>
              <a:avLst/>
              <a:gdLst/>
              <a:ahLst/>
              <a:cxnLst/>
              <a:rect l="l" t="t" r="r" b="b"/>
              <a:pathLst>
                <a:path w="2403" h="2771">
                  <a:moveTo>
                    <a:pt x="2403" y="2771"/>
                  </a:moveTo>
                  <a:lnTo>
                    <a:pt x="1538" y="2771"/>
                  </a:lnTo>
                  <a:lnTo>
                    <a:pt x="0" y="0"/>
                  </a:lnTo>
                  <a:lnTo>
                    <a:pt x="858" y="0"/>
                  </a:lnTo>
                  <a:lnTo>
                    <a:pt x="2403" y="2771"/>
                  </a:lnTo>
                  <a:close/>
                </a:path>
              </a:pathLst>
            </a:custGeom>
            <a:solidFill>
              <a:srgbClr val="9C85C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43" name="Freeform 8"/>
            <p:cNvSpPr/>
            <p:nvPr/>
          </p:nvSpPr>
          <p:spPr>
            <a:xfrm>
              <a:off x="3466800" y="3861720"/>
              <a:ext cx="2472480" cy="499680"/>
            </a:xfrm>
            <a:custGeom>
              <a:avLst/>
              <a:gdLst/>
              <a:ahLst/>
              <a:cxnLst/>
              <a:rect l="l" t="t" r="r" b="b"/>
              <a:pathLst>
                <a:path w="3643" h="737">
                  <a:moveTo>
                    <a:pt x="0" y="737"/>
                  </a:moveTo>
                  <a:lnTo>
                    <a:pt x="3182" y="737"/>
                  </a:lnTo>
                  <a:lnTo>
                    <a:pt x="3643" y="0"/>
                  </a:lnTo>
                  <a:lnTo>
                    <a:pt x="425" y="0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A5B59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44" name="Freeform 9"/>
            <p:cNvSpPr/>
            <p:nvPr/>
          </p:nvSpPr>
          <p:spPr>
            <a:xfrm>
              <a:off x="3192480" y="1980360"/>
              <a:ext cx="1384920" cy="2381040"/>
            </a:xfrm>
            <a:custGeom>
              <a:avLst/>
              <a:gdLst/>
              <a:ahLst/>
              <a:cxnLst/>
              <a:rect l="l" t="t" r="r" b="b"/>
              <a:pathLst>
                <a:path w="2041" h="3508">
                  <a:moveTo>
                    <a:pt x="1644" y="0"/>
                  </a:moveTo>
                  <a:lnTo>
                    <a:pt x="2041" y="716"/>
                  </a:lnTo>
                  <a:lnTo>
                    <a:pt x="404" y="3508"/>
                  </a:lnTo>
                  <a:lnTo>
                    <a:pt x="0" y="2792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E8A2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45" name="Freeform 12"/>
            <p:cNvSpPr/>
            <p:nvPr/>
          </p:nvSpPr>
          <p:spPr>
            <a:xfrm>
              <a:off x="4149720" y="3861720"/>
              <a:ext cx="860760" cy="744840"/>
            </a:xfrm>
            <a:custGeom>
              <a:avLst/>
              <a:gdLst/>
              <a:ahLst/>
              <a:cxnLst/>
              <a:rect l="l" t="t" r="r" b="b"/>
              <a:pathLst>
                <a:path w="1269" h="1098">
                  <a:moveTo>
                    <a:pt x="1269" y="0"/>
                  </a:moveTo>
                  <a:lnTo>
                    <a:pt x="631" y="1098"/>
                  </a:lnTo>
                  <a:lnTo>
                    <a:pt x="0" y="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DDE8C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46" name="Freeform 13"/>
            <p:cNvSpPr/>
            <p:nvPr/>
          </p:nvSpPr>
          <p:spPr>
            <a:xfrm>
              <a:off x="3587040" y="2677680"/>
              <a:ext cx="860760" cy="745200"/>
            </a:xfrm>
            <a:custGeom>
              <a:avLst/>
              <a:gdLst/>
              <a:ahLst/>
              <a:cxnLst/>
              <a:rect l="l" t="t" r="r" b="b"/>
              <a:pathLst>
                <a:path w="1269" h="1099">
                  <a:moveTo>
                    <a:pt x="631" y="1099"/>
                  </a:moveTo>
                  <a:lnTo>
                    <a:pt x="0" y="0"/>
                  </a:lnTo>
                  <a:lnTo>
                    <a:pt x="1269" y="0"/>
                  </a:lnTo>
                  <a:lnTo>
                    <a:pt x="631" y="109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  <p:sp>
          <p:nvSpPr>
            <p:cNvPr id="147" name="Freeform 14"/>
            <p:cNvSpPr/>
            <p:nvPr/>
          </p:nvSpPr>
          <p:spPr>
            <a:xfrm>
              <a:off x="4694040" y="2672640"/>
              <a:ext cx="860400" cy="755280"/>
            </a:xfrm>
            <a:custGeom>
              <a:avLst/>
              <a:gdLst/>
              <a:ahLst/>
              <a:cxnLst/>
              <a:rect l="l" t="t" r="r" b="b"/>
              <a:pathLst>
                <a:path w="1269" h="1113">
                  <a:moveTo>
                    <a:pt x="617" y="1113"/>
                  </a:moveTo>
                  <a:lnTo>
                    <a:pt x="0" y="0"/>
                  </a:lnTo>
                  <a:lnTo>
                    <a:pt x="1269" y="22"/>
                  </a:lnTo>
                  <a:lnTo>
                    <a:pt x="617" y="1113"/>
                  </a:lnTo>
                  <a:close/>
                </a:path>
              </a:pathLst>
            </a:custGeom>
            <a:solidFill>
              <a:srgbClr val="B7B3C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sk-SK"/>
            </a:p>
          </p:txBody>
        </p:sp>
      </p:grpSp>
      <p:sp>
        <p:nvSpPr>
          <p:cNvPr id="148" name="Obdĺžnik 147"/>
          <p:cNvSpPr/>
          <p:nvPr/>
        </p:nvSpPr>
        <p:spPr>
          <a:xfrm>
            <a:off x="2520000" y="2520000"/>
            <a:ext cx="1079280" cy="52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>
                <a:solidFill>
                  <a:srgbClr val="E8A202"/>
                </a:solidFill>
                <a:latin typeface="Arial"/>
                <a:ea typeface="DejaVu Sans"/>
              </a:rPr>
              <a:t>UČITEĽ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49" name="Obdĺžnik 148"/>
          <p:cNvSpPr/>
          <p:nvPr/>
        </p:nvSpPr>
        <p:spPr>
          <a:xfrm>
            <a:off x="5400000" y="2520000"/>
            <a:ext cx="107928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>
                <a:solidFill>
                  <a:srgbClr val="6B5E9B"/>
                </a:solidFill>
                <a:latin typeface="Arial"/>
                <a:ea typeface="DejaVu Sans"/>
              </a:rPr>
              <a:t>  RODIČ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150" name="Obdĺžnik 149"/>
          <p:cNvSpPr/>
          <p:nvPr/>
        </p:nvSpPr>
        <p:spPr>
          <a:xfrm>
            <a:off x="3960720" y="4680720"/>
            <a:ext cx="1079280" cy="53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1800" b="1" strike="noStrike" spc="-1">
                <a:solidFill>
                  <a:srgbClr val="50938A"/>
                </a:solidFill>
                <a:latin typeface="Arial"/>
                <a:ea typeface="DejaVu Sans"/>
              </a:rPr>
              <a:t>    ŽIAK  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151" name="Obrázok 150"/>
          <p:cNvPicPr/>
          <p:nvPr/>
        </p:nvPicPr>
        <p:blipFill>
          <a:blip r:embed="rId3">
            <a:alphaModFix amt="35000"/>
          </a:blip>
          <a:stretch/>
        </p:blipFill>
        <p:spPr>
          <a:xfrm>
            <a:off x="6333841" y="3230381"/>
            <a:ext cx="2083136" cy="11310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ázok 138"/>
          <p:cNvPicPr/>
          <p:nvPr/>
        </p:nvPicPr>
        <p:blipFill>
          <a:blip r:embed="rId2"/>
          <a:stretch/>
        </p:blipFill>
        <p:spPr>
          <a:xfrm>
            <a:off x="0" y="720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53" name="Zástupný objekt pre obsah 2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54" name="Zástupný objekt pre obsah 4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55" name="Voľný tvar 141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000" b="1" strike="noStrike" spc="-1">
                <a:solidFill>
                  <a:srgbClr val="2A6099"/>
                </a:solidFill>
                <a:latin typeface="Arial"/>
                <a:ea typeface="DejaVu Sans"/>
              </a:rPr>
              <a:t>STRATEGICKÉ CIELE ROZVOJA ŠKOLY</a:t>
            </a:r>
            <a:endParaRPr lang="sk-SK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2A6099"/>
                </a:solidFill>
                <a:latin typeface="Arial"/>
                <a:ea typeface="DejaVu Sans"/>
              </a:rPr>
              <a:t>Dlhodobé priority rozvoja školy</a:t>
            </a:r>
            <a:endParaRPr lang="sk-SK" sz="1600" b="0" strike="noStrike" spc="-1">
              <a:latin typeface="Arial"/>
            </a:endParaRPr>
          </a:p>
        </p:txBody>
      </p:sp>
      <p:sp>
        <p:nvSpPr>
          <p:cNvPr id="156" name="Obdĺžnik 142"/>
          <p:cNvSpPr/>
          <p:nvPr/>
        </p:nvSpPr>
        <p:spPr>
          <a:xfrm>
            <a:off x="360000" y="1260000"/>
            <a:ext cx="7914960" cy="255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I.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Vychádzať z </a:t>
            </a:r>
            <a:r>
              <a:rPr lang="sk-SK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tradície školy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korekciou pedagogickej koncepcie školy </a:t>
            </a:r>
            <a:r>
              <a:rPr lang="sk-SK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skvalitniť výchovno-vzdelávací proces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 výchovné pôsobenie školy a školských zariadení. 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II.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Zabezpečiť </a:t>
            </a:r>
            <a:r>
              <a:rPr lang="sk-SK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vysokú odbornosť pedagogického zboru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 vytvoriť efektívne </a:t>
            </a:r>
            <a:r>
              <a:rPr lang="sk-SK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motivačné prostredie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III.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Budovať školu ako </a:t>
            </a:r>
            <a:r>
              <a:rPr lang="sk-SK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„otvorený systém“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schopný počúvať hlasy 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 vonku a efektívne komunikovať s vonkajším prostredím. </a:t>
            </a:r>
            <a:endParaRPr lang="sk-SK" sz="1800" b="0" strike="noStrike" spc="-1" dirty="0">
              <a:latin typeface="Arial"/>
            </a:endParaRPr>
          </a:p>
        </p:txBody>
      </p:sp>
      <p:pic>
        <p:nvPicPr>
          <p:cNvPr id="157" name="Obrázok 146"/>
          <p:cNvPicPr/>
          <p:nvPr/>
        </p:nvPicPr>
        <p:blipFill>
          <a:blip r:embed="rId3"/>
          <a:stretch/>
        </p:blipFill>
        <p:spPr>
          <a:xfrm>
            <a:off x="6480000" y="2340000"/>
            <a:ext cx="3237120" cy="323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ázok 147"/>
          <p:cNvPicPr/>
          <p:nvPr/>
        </p:nvPicPr>
        <p:blipFill>
          <a:blip r:embed="rId2"/>
          <a:stretch/>
        </p:blipFill>
        <p:spPr>
          <a:xfrm>
            <a:off x="-4680" y="684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59" name="Zástupný objekt pre obsah 7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60" name="Zástupný objekt pre obsah 8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61" name="Voľný tvar 150"/>
          <p:cNvSpPr/>
          <p:nvPr/>
        </p:nvSpPr>
        <p:spPr>
          <a:xfrm>
            <a:off x="137160" y="1386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KROKY SMERUJÚCE K ROZVOJU ŠKOLY pre oblasť:</a:t>
            </a:r>
            <a:endParaRPr lang="sk-SK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0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I. VZDELÁVANIE A VÝCHOVA</a:t>
            </a:r>
            <a:endParaRPr lang="sk-SK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</p:txBody>
      </p:sp>
      <p:pic>
        <p:nvPicPr>
          <p:cNvPr id="162" name="Obrázok 151"/>
          <p:cNvPicPr/>
          <p:nvPr/>
        </p:nvPicPr>
        <p:blipFill>
          <a:blip r:embed="rId3"/>
          <a:srcRect t="13782" b="18710"/>
          <a:stretch/>
        </p:blipFill>
        <p:spPr>
          <a:xfrm>
            <a:off x="5048280" y="3054240"/>
            <a:ext cx="2874960" cy="1226520"/>
          </a:xfrm>
          <a:prstGeom prst="rect">
            <a:avLst/>
          </a:prstGeom>
          <a:ln w="0">
            <a:noFill/>
          </a:ln>
        </p:spPr>
      </p:pic>
      <p:sp>
        <p:nvSpPr>
          <p:cNvPr id="163" name="Obdĺžnik 152"/>
          <p:cNvSpPr/>
          <p:nvPr/>
        </p:nvSpPr>
        <p:spPr>
          <a:xfrm>
            <a:off x="180000" y="893160"/>
            <a:ext cx="8634960" cy="407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Inovovanie  školského  kurikula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Rozvíjanie kľúčových kompetencií žiakov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Zmysluplné vyučovanie a učenie sa v súvislostiach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Hodnotenie a sebareflexia žiakov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Inovatívne využívanie IKT vo vyučovaní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Pozitívna klíma a atmosféra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sk-SK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Inkluzívny prístup - práca  so všetkými deťmi</a:t>
            </a: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pic>
        <p:nvPicPr>
          <p:cNvPr id="164" name="Obrázok 154"/>
          <p:cNvPicPr/>
          <p:nvPr/>
        </p:nvPicPr>
        <p:blipFill>
          <a:blip r:embed="rId4"/>
          <a:stretch/>
        </p:blipFill>
        <p:spPr>
          <a:xfrm>
            <a:off x="4865040" y="1222560"/>
            <a:ext cx="3595680" cy="967320"/>
          </a:xfrm>
          <a:prstGeom prst="rect">
            <a:avLst/>
          </a:prstGeom>
          <a:ln w="0">
            <a:noFill/>
          </a:ln>
        </p:spPr>
      </p:pic>
      <p:sp>
        <p:nvSpPr>
          <p:cNvPr id="165" name="Voľný tvar 168"/>
          <p:cNvSpPr/>
          <p:nvPr/>
        </p:nvSpPr>
        <p:spPr>
          <a:xfrm rot="5400000">
            <a:off x="-1708920" y="2887939"/>
            <a:ext cx="3592800" cy="174960"/>
          </a:xfrm>
          <a:custGeom>
            <a:avLst/>
            <a:gdLst/>
            <a:ahLst/>
            <a:cxnLst/>
            <a:rect l="l" t="t" r="r" b="b"/>
            <a:pathLst>
              <a:path w="10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9750" y="1501"/>
                </a:lnTo>
                <a:lnTo>
                  <a:pt x="9751" y="1501"/>
                </a:lnTo>
                <a:cubicBezTo>
                  <a:pt x="9795" y="1501"/>
                  <a:pt x="9838" y="1489"/>
                  <a:pt x="9876" y="1467"/>
                </a:cubicBezTo>
                <a:cubicBezTo>
                  <a:pt x="9914" y="1446"/>
                  <a:pt x="9946" y="1414"/>
                  <a:pt x="9967" y="1376"/>
                </a:cubicBezTo>
                <a:cubicBezTo>
                  <a:pt x="9989" y="1338"/>
                  <a:pt x="10001" y="1295"/>
                  <a:pt x="10001" y="1251"/>
                </a:cubicBezTo>
                <a:lnTo>
                  <a:pt x="10001" y="250"/>
                </a:lnTo>
                <a:lnTo>
                  <a:pt x="10001" y="250"/>
                </a:lnTo>
                <a:lnTo>
                  <a:pt x="10001" y="250"/>
                </a:lnTo>
                <a:cubicBezTo>
                  <a:pt x="10001" y="206"/>
                  <a:pt x="9989" y="163"/>
                  <a:pt x="9967" y="125"/>
                </a:cubicBezTo>
                <a:cubicBezTo>
                  <a:pt x="9946" y="87"/>
                  <a:pt x="9914" y="55"/>
                  <a:pt x="9876" y="34"/>
                </a:cubicBezTo>
                <a:cubicBezTo>
                  <a:pt x="9838" y="12"/>
                  <a:pt x="9795" y="0"/>
                  <a:pt x="9751" y="0"/>
                </a:cubicBezTo>
                <a:lnTo>
                  <a:pt x="250" y="0"/>
                </a:lnTo>
              </a:path>
            </a:pathLst>
          </a:custGeom>
          <a:solidFill>
            <a:srgbClr val="809EC2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Obrázok 155"/>
          <p:cNvPicPr/>
          <p:nvPr/>
        </p:nvPicPr>
        <p:blipFill>
          <a:blip r:embed="rId2"/>
          <a:stretch/>
        </p:blipFill>
        <p:spPr>
          <a:xfrm>
            <a:off x="0" y="702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67" name="Zástupný objekt pre obsah 13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68" name="Zástupný objekt pre obsah 14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69" name="Voľný tvar 158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>
                <a:solidFill>
                  <a:srgbClr val="2A6099"/>
                </a:solidFill>
                <a:latin typeface="Arial"/>
                <a:ea typeface="DejaVu Sans"/>
              </a:rPr>
              <a:t>KROKY SMERUJÚCE K ROZVOJU ŠKOLY pre oblasť:</a:t>
            </a:r>
            <a:endParaRPr lang="sk-SK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000" b="1" strike="noStrike" spc="-1">
                <a:solidFill>
                  <a:srgbClr val="127622"/>
                </a:solidFill>
                <a:latin typeface="Arial"/>
                <a:ea typeface="DejaVu Sans"/>
              </a:rPr>
              <a:t>I. VZDELÁVANIE A VÝCHOVA</a:t>
            </a:r>
            <a:endParaRPr lang="sk-SK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000" b="0" strike="noStrike" spc="-1">
              <a:latin typeface="Arial"/>
            </a:endParaRPr>
          </a:p>
        </p:txBody>
      </p:sp>
      <p:sp>
        <p:nvSpPr>
          <p:cNvPr id="170" name="Obdĺžnik 159"/>
          <p:cNvSpPr/>
          <p:nvPr/>
        </p:nvSpPr>
        <p:spPr>
          <a:xfrm>
            <a:off x="180000" y="984960"/>
            <a:ext cx="8634960" cy="3978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endParaRPr lang="sk-SK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Pestovanie hodnoty demokratickej školy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Pravidelná inovácia  koncepcie ŠKD, záujmových útvarov  a mimoškolských aktivít podľa požiadaviek klientov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pc="-1" dirty="0">
                <a:solidFill>
                  <a:srgbClr val="000000"/>
                </a:solidFill>
              </a:rPr>
              <a:t>Poskytovanie výchovy a vzdelávania aj deťom cudzincov, odídencov...</a:t>
            </a:r>
          </a:p>
          <a:p>
            <a:pPr>
              <a:buClr>
                <a:srgbClr val="000000"/>
              </a:buClr>
              <a:buSzPct val="45000"/>
            </a:pPr>
            <a:endParaRPr lang="sk-SK" spc="-1" dirty="0"/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Kompenzačné opatrenia na zmierňovanie dopadov pandémie 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Metodická spolupráca medzi ZŠ a MŠ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Kontakt školy a rodičov</a:t>
            </a: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sk-SK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171" name="Voľný tvar 168"/>
          <p:cNvSpPr/>
          <p:nvPr/>
        </p:nvSpPr>
        <p:spPr>
          <a:xfrm rot="5400000">
            <a:off x="-1703880" y="2788920"/>
            <a:ext cx="3592800" cy="174960"/>
          </a:xfrm>
          <a:custGeom>
            <a:avLst/>
            <a:gdLst/>
            <a:ahLst/>
            <a:cxnLst/>
            <a:rect l="l" t="t" r="r" b="b"/>
            <a:pathLst>
              <a:path w="10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9750" y="1501"/>
                </a:lnTo>
                <a:lnTo>
                  <a:pt x="9751" y="1501"/>
                </a:lnTo>
                <a:cubicBezTo>
                  <a:pt x="9795" y="1501"/>
                  <a:pt x="9838" y="1489"/>
                  <a:pt x="9876" y="1467"/>
                </a:cubicBezTo>
                <a:cubicBezTo>
                  <a:pt x="9914" y="1446"/>
                  <a:pt x="9946" y="1414"/>
                  <a:pt x="9967" y="1376"/>
                </a:cubicBezTo>
                <a:cubicBezTo>
                  <a:pt x="9989" y="1338"/>
                  <a:pt x="10001" y="1295"/>
                  <a:pt x="10001" y="1251"/>
                </a:cubicBezTo>
                <a:lnTo>
                  <a:pt x="10001" y="250"/>
                </a:lnTo>
                <a:lnTo>
                  <a:pt x="10001" y="250"/>
                </a:lnTo>
                <a:lnTo>
                  <a:pt x="10001" y="250"/>
                </a:lnTo>
                <a:cubicBezTo>
                  <a:pt x="10001" y="206"/>
                  <a:pt x="9989" y="163"/>
                  <a:pt x="9967" y="125"/>
                </a:cubicBezTo>
                <a:cubicBezTo>
                  <a:pt x="9946" y="87"/>
                  <a:pt x="9914" y="55"/>
                  <a:pt x="9876" y="34"/>
                </a:cubicBezTo>
                <a:cubicBezTo>
                  <a:pt x="9838" y="12"/>
                  <a:pt x="9795" y="0"/>
                  <a:pt x="9751" y="0"/>
                </a:cubicBezTo>
                <a:lnTo>
                  <a:pt x="250" y="0"/>
                </a:lnTo>
              </a:path>
            </a:pathLst>
          </a:custGeom>
          <a:solidFill>
            <a:srgbClr val="809EC2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/>
          </a:p>
        </p:txBody>
      </p:sp>
      <p:pic>
        <p:nvPicPr>
          <p:cNvPr id="172" name="Obrázok 162"/>
          <p:cNvPicPr/>
          <p:nvPr/>
        </p:nvPicPr>
        <p:blipFill>
          <a:blip r:embed="rId3"/>
          <a:stretch/>
        </p:blipFill>
        <p:spPr>
          <a:xfrm>
            <a:off x="6739200" y="3712590"/>
            <a:ext cx="2250720" cy="138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Obrázok 179"/>
          <p:cNvPicPr/>
          <p:nvPr/>
        </p:nvPicPr>
        <p:blipFill>
          <a:blip r:embed="rId2"/>
          <a:stretch/>
        </p:blipFill>
        <p:spPr>
          <a:xfrm>
            <a:off x="0" y="7200"/>
            <a:ext cx="9137160" cy="5136480"/>
          </a:xfrm>
          <a:prstGeom prst="rect">
            <a:avLst/>
          </a:prstGeom>
          <a:ln w="0">
            <a:noFill/>
          </a:ln>
        </p:spPr>
      </p:pic>
      <p:sp>
        <p:nvSpPr>
          <p:cNvPr id="190" name="Zástupný objekt pre obsah 9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91" name="Zástupný objekt pre obsah 10"/>
          <p:cNvSpPr/>
          <p:nvPr/>
        </p:nvSpPr>
        <p:spPr>
          <a:xfrm>
            <a:off x="652320" y="2098080"/>
            <a:ext cx="11033640" cy="434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k-SK" sz="34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sk-SK" sz="3400" b="0" strike="noStrike" spc="-1">
              <a:latin typeface="Arial"/>
            </a:endParaRPr>
          </a:p>
        </p:txBody>
      </p:sp>
      <p:sp>
        <p:nvSpPr>
          <p:cNvPr id="192" name="Voľný tvar 182"/>
          <p:cNvSpPr/>
          <p:nvPr/>
        </p:nvSpPr>
        <p:spPr>
          <a:xfrm>
            <a:off x="180000" y="180000"/>
            <a:ext cx="8812800" cy="712800"/>
          </a:xfrm>
          <a:custGeom>
            <a:avLst/>
            <a:gdLst/>
            <a:ahLst/>
            <a:cxnLst/>
            <a:rect l="l" t="t" r="r" b="b"/>
            <a:pathLst>
              <a:path w="245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24167" y="2001"/>
                </a:lnTo>
                <a:lnTo>
                  <a:pt x="24167" y="2001"/>
                </a:lnTo>
                <a:cubicBezTo>
                  <a:pt x="24226" y="2001"/>
                  <a:pt x="24284" y="1986"/>
                  <a:pt x="24334" y="1956"/>
                </a:cubicBezTo>
                <a:cubicBezTo>
                  <a:pt x="24385" y="1927"/>
                  <a:pt x="24427" y="1885"/>
                  <a:pt x="24456" y="1834"/>
                </a:cubicBezTo>
                <a:cubicBezTo>
                  <a:pt x="24486" y="1784"/>
                  <a:pt x="24501" y="1726"/>
                  <a:pt x="24501" y="1668"/>
                </a:cubicBezTo>
                <a:lnTo>
                  <a:pt x="24500" y="333"/>
                </a:lnTo>
                <a:lnTo>
                  <a:pt x="24501" y="334"/>
                </a:lnTo>
                <a:lnTo>
                  <a:pt x="24501" y="334"/>
                </a:lnTo>
                <a:cubicBezTo>
                  <a:pt x="24501" y="275"/>
                  <a:pt x="24486" y="217"/>
                  <a:pt x="24456" y="167"/>
                </a:cubicBezTo>
                <a:cubicBezTo>
                  <a:pt x="24427" y="116"/>
                  <a:pt x="24385" y="74"/>
                  <a:pt x="24334" y="45"/>
                </a:cubicBezTo>
                <a:cubicBezTo>
                  <a:pt x="24284" y="15"/>
                  <a:pt x="24226" y="0"/>
                  <a:pt x="24167" y="0"/>
                </a:cubicBezTo>
                <a:lnTo>
                  <a:pt x="333" y="0"/>
                </a:lnTo>
              </a:path>
            </a:pathLst>
          </a:custGeom>
          <a:solidFill>
            <a:srgbClr val="CCCCCC">
              <a:alpha val="30000"/>
            </a:srgbClr>
          </a:solidFill>
          <a:ln w="0">
            <a:solidFill>
              <a:srgbClr val="809EC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600" b="1" strike="noStrike" spc="-1" dirty="0">
                <a:solidFill>
                  <a:srgbClr val="2A6099"/>
                </a:solidFill>
                <a:latin typeface="Arial"/>
                <a:ea typeface="DejaVu Sans"/>
              </a:rPr>
              <a:t>KROKY SMERUJÚCE K ROZVOJU ŠKOLY pre oblasť:</a:t>
            </a:r>
            <a:endParaRPr lang="sk-SK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000" b="1" strike="noStrike" spc="-1" dirty="0">
                <a:solidFill>
                  <a:srgbClr val="127622"/>
                </a:solidFill>
                <a:latin typeface="Arial"/>
                <a:ea typeface="DejaVu Sans"/>
              </a:rPr>
              <a:t>II. MATERIÁLNO-TECHNICKÉ PODMIENKY ŠKOLY</a:t>
            </a:r>
            <a:endParaRPr lang="sk-SK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000" b="0" strike="noStrike" spc="-1" dirty="0">
              <a:latin typeface="Arial"/>
            </a:endParaRPr>
          </a:p>
        </p:txBody>
      </p:sp>
      <p:sp>
        <p:nvSpPr>
          <p:cNvPr id="193" name="Obdĺžnik 183"/>
          <p:cNvSpPr/>
          <p:nvPr/>
        </p:nvSpPr>
        <p:spPr>
          <a:xfrm>
            <a:off x="180000" y="1080000"/>
            <a:ext cx="8634960" cy="418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sk-SK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Zabezpečiť bezpečný a bezporuchový chod školy, znižovať náklady školy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Zabezpečovať kvalitnú údržbu</a:t>
            </a:r>
            <a:r>
              <a:rPr lang="sk-SK" spc="-1" dirty="0">
                <a:latin typeface="Arial"/>
              </a:rPr>
              <a:t> </a:t>
            </a: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IKT, PC siete, internetu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Prejsť na kompletnú elektronizáciu, zákon  o e-</a:t>
            </a:r>
            <a:r>
              <a:rPr lang="sk-SK" sz="18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Governmente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Zakupovať moderné učebné pomôcky a dopĺňať kabinetné zbierky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Dopĺňať triedy a sociálne zariadenia základnými hygienickými potrebami</a:t>
            </a: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endParaRPr lang="sk-SK" sz="18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sk-SK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Pokračovať v údržbe, zveľaďovaní a skvalitňovaní interiéru i exteriéru ZŠ a MŠ</a:t>
            </a: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196" name="Voľný tvar 160"/>
          <p:cNvSpPr/>
          <p:nvPr/>
        </p:nvSpPr>
        <p:spPr>
          <a:xfrm rot="5400000">
            <a:off x="-1703160" y="2821320"/>
            <a:ext cx="3592800" cy="172800"/>
          </a:xfrm>
          <a:custGeom>
            <a:avLst/>
            <a:gdLst/>
            <a:ahLst/>
            <a:cxnLst/>
            <a:rect l="l" t="t" r="r" b="b"/>
            <a:pathLst>
              <a:path w="10002" h="1502">
                <a:moveTo>
                  <a:pt x="250" y="0"/>
                </a:moveTo>
                <a:lnTo>
                  <a:pt x="250" y="0"/>
                </a:lnTo>
                <a:cubicBezTo>
                  <a:pt x="206" y="0"/>
                  <a:pt x="163" y="12"/>
                  <a:pt x="125" y="34"/>
                </a:cubicBezTo>
                <a:cubicBezTo>
                  <a:pt x="87" y="55"/>
                  <a:pt x="55" y="87"/>
                  <a:pt x="34" y="125"/>
                </a:cubicBezTo>
                <a:cubicBezTo>
                  <a:pt x="12" y="163"/>
                  <a:pt x="0" y="206"/>
                  <a:pt x="0" y="250"/>
                </a:cubicBezTo>
                <a:lnTo>
                  <a:pt x="0" y="1250"/>
                </a:lnTo>
                <a:lnTo>
                  <a:pt x="0" y="1251"/>
                </a:lnTo>
                <a:cubicBezTo>
                  <a:pt x="0" y="1295"/>
                  <a:pt x="12" y="1338"/>
                  <a:pt x="34" y="1376"/>
                </a:cubicBezTo>
                <a:cubicBezTo>
                  <a:pt x="55" y="1414"/>
                  <a:pt x="87" y="1446"/>
                  <a:pt x="125" y="1467"/>
                </a:cubicBezTo>
                <a:cubicBezTo>
                  <a:pt x="163" y="1489"/>
                  <a:pt x="206" y="1501"/>
                  <a:pt x="250" y="1501"/>
                </a:cubicBezTo>
                <a:lnTo>
                  <a:pt x="9750" y="1501"/>
                </a:lnTo>
                <a:lnTo>
                  <a:pt x="9751" y="1501"/>
                </a:lnTo>
                <a:cubicBezTo>
                  <a:pt x="9795" y="1501"/>
                  <a:pt x="9838" y="1489"/>
                  <a:pt x="9876" y="1467"/>
                </a:cubicBezTo>
                <a:cubicBezTo>
                  <a:pt x="9914" y="1446"/>
                  <a:pt x="9946" y="1414"/>
                  <a:pt x="9967" y="1376"/>
                </a:cubicBezTo>
                <a:cubicBezTo>
                  <a:pt x="9989" y="1338"/>
                  <a:pt x="10001" y="1295"/>
                  <a:pt x="10001" y="1251"/>
                </a:cubicBezTo>
                <a:lnTo>
                  <a:pt x="10001" y="250"/>
                </a:lnTo>
                <a:lnTo>
                  <a:pt x="10001" y="250"/>
                </a:lnTo>
                <a:lnTo>
                  <a:pt x="10001" y="250"/>
                </a:lnTo>
                <a:cubicBezTo>
                  <a:pt x="10001" y="206"/>
                  <a:pt x="9989" y="163"/>
                  <a:pt x="9967" y="125"/>
                </a:cubicBezTo>
                <a:cubicBezTo>
                  <a:pt x="9946" y="87"/>
                  <a:pt x="9914" y="55"/>
                  <a:pt x="9876" y="34"/>
                </a:cubicBezTo>
                <a:cubicBezTo>
                  <a:pt x="9838" y="12"/>
                  <a:pt x="9795" y="0"/>
                  <a:pt x="9751" y="0"/>
                </a:cubicBezTo>
                <a:lnTo>
                  <a:pt x="250" y="0"/>
                </a:lnTo>
              </a:path>
            </a:pathLst>
          </a:custGeom>
          <a:solidFill>
            <a:srgbClr val="FFC000">
              <a:alpha val="30000"/>
            </a:srgbClr>
          </a:solidFill>
          <a:ln w="0">
            <a:solidFill>
              <a:srgbClr val="A5B5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sk-SK" dirty="0"/>
          </a:p>
        </p:txBody>
      </p:sp>
      <p:pic>
        <p:nvPicPr>
          <p:cNvPr id="2" name="Obrázok 229">
            <a:extLst>
              <a:ext uri="{FF2B5EF4-FFF2-40B4-BE49-F238E27FC236}">
                <a16:creationId xmlns:a16="http://schemas.microsoft.com/office/drawing/2014/main" id="{EEC7E147-74B8-17E4-596C-7B3CFC183B51}"/>
              </a:ext>
            </a:extLst>
          </p:cNvPr>
          <p:cNvPicPr/>
          <p:nvPr/>
        </p:nvPicPr>
        <p:blipFill>
          <a:blip r:embed="rId3">
            <a:alphaModFix amt="30000"/>
          </a:blip>
          <a:stretch/>
        </p:blipFill>
        <p:spPr>
          <a:xfrm>
            <a:off x="6417845" y="1079180"/>
            <a:ext cx="3692880" cy="3235179"/>
          </a:xfrm>
          <a:prstGeom prst="rect">
            <a:avLst/>
          </a:prstGeom>
          <a:ln w="0">
            <a:noFill/>
          </a:ln>
        </p:spPr>
      </p:pic>
      <p:pic>
        <p:nvPicPr>
          <p:cNvPr id="3" name="Obrázok 169">
            <a:extLst>
              <a:ext uri="{FF2B5EF4-FFF2-40B4-BE49-F238E27FC236}">
                <a16:creationId xmlns:a16="http://schemas.microsoft.com/office/drawing/2014/main" id="{C517A15A-F685-D888-FFE6-AB7BB7064227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807168" y="1733223"/>
            <a:ext cx="1013040" cy="10130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9351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2670</TotalTime>
  <Words>559</Words>
  <Application>Microsoft Office PowerPoint</Application>
  <PresentationFormat>Prezentácia na obrazovke (16:9)</PresentationFormat>
  <Paragraphs>173</Paragraphs>
  <Slides>12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Franklin Gothic Book</vt:lpstr>
      <vt:lpstr>Franklin Gothic Medium</vt:lpstr>
      <vt:lpstr>Symbol</vt:lpstr>
      <vt:lpstr>Times New Roman</vt:lpstr>
      <vt:lpstr>Wingdings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Timeline</dc:title>
  <dc:subject/>
  <dc:creator>Microsoft Office User</dc:creator>
  <dc:description/>
  <cp:lastModifiedBy>Marta  Šišková</cp:lastModifiedBy>
  <cp:revision>177</cp:revision>
  <cp:lastPrinted>2017-11-20T14:01:05Z</cp:lastPrinted>
  <dcterms:created xsi:type="dcterms:W3CDTF">2017-11-26T18:25:12Z</dcterms:created>
  <dcterms:modified xsi:type="dcterms:W3CDTF">2023-08-20T17:14:57Z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Prezentácia na obrazovke (16:9)</vt:lpwstr>
  </property>
  <property fmtid="{D5CDD505-2E9C-101B-9397-08002B2CF9AE}" pid="3" name="Slides">
    <vt:i4>18</vt:i4>
  </property>
</Properties>
</file>